
<file path=[Content_Types].xml><?xml version="1.0" encoding="utf-8"?>
<Types xmlns="http://schemas.openxmlformats.org/package/2006/content-types">
  <Default Extension="jpeg" ContentType="image/jpeg"/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6" r:id="rId3"/>
    <p:sldId id="325" r:id="rId5"/>
    <p:sldId id="279" r:id="rId6"/>
    <p:sldId id="280" r:id="rId7"/>
    <p:sldId id="264" r:id="rId8"/>
    <p:sldId id="326" r:id="rId9"/>
    <p:sldId id="260" r:id="rId10"/>
    <p:sldId id="285" r:id="rId11"/>
    <p:sldId id="267" r:id="rId12"/>
    <p:sldId id="284" r:id="rId13"/>
    <p:sldId id="270" r:id="rId14"/>
    <p:sldId id="315" r:id="rId15"/>
    <p:sldId id="317" r:id="rId16"/>
    <p:sldId id="318" r:id="rId17"/>
    <p:sldId id="316" r:id="rId18"/>
    <p:sldId id="319" r:id="rId19"/>
    <p:sldId id="321" r:id="rId20"/>
    <p:sldId id="323" r:id="rId21"/>
    <p:sldId id="346" r:id="rId22"/>
    <p:sldId id="347" r:id="rId23"/>
    <p:sldId id="345" r:id="rId24"/>
    <p:sldId id="282" r:id="rId25"/>
  </p:sldIdLst>
  <p:sldSz cx="12192000" cy="6858000"/>
  <p:notesSz cx="6858000" cy="9144000"/>
  <p:custDataLst>
    <p:tags r:id="rId29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5950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19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9" Type="http://schemas.openxmlformats.org/officeDocument/2006/relationships/tags" Target="tags/tag7.xml"/><Relationship Id="rId28" Type="http://schemas.openxmlformats.org/officeDocument/2006/relationships/tableStyles" Target="tableStyles.xml"/><Relationship Id="rId27" Type="http://schemas.openxmlformats.org/officeDocument/2006/relationships/viewProps" Target="viewProps.xml"/><Relationship Id="rId26" Type="http://schemas.openxmlformats.org/officeDocument/2006/relationships/presProps" Target="presProps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.wma"/><Relationship Id="rId2" Type="http://schemas.openxmlformats.org/officeDocument/2006/relationships/audio" Target="../media/media1.wma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菱形 20"/>
          <p:cNvSpPr/>
          <p:nvPr/>
        </p:nvSpPr>
        <p:spPr>
          <a:xfrm>
            <a:off x="2870200" y="203200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 dpi="0" rotWithShape="1">
            <a:blip r:embed="rId1"/>
            <a:srcRect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22357" y="4025900"/>
            <a:ext cx="7547286" cy="6521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学校拼车系统的设计分析</a:t>
            </a:r>
            <a:endParaRPr lang="zh-CN" altLang="en-US" sz="3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/>
        </p:nvSpPr>
        <p:spPr>
          <a:xfrm>
            <a:off x="3486150" y="1683607"/>
            <a:ext cx="5219700" cy="2000250"/>
          </a:xfrm>
          <a:custGeom>
            <a:avLst/>
            <a:gdLst>
              <a:gd name="connsiteX0" fmla="*/ 0 w 5219700"/>
              <a:gd name="connsiteY0" fmla="*/ 0 h 2000250"/>
              <a:gd name="connsiteX1" fmla="*/ 5219700 w 5219700"/>
              <a:gd name="connsiteY1" fmla="*/ 0 h 2000250"/>
              <a:gd name="connsiteX2" fmla="*/ 5219700 w 5219700"/>
              <a:gd name="connsiteY2" fmla="*/ 2000250 h 2000250"/>
              <a:gd name="connsiteX3" fmla="*/ 5153930 w 5219700"/>
              <a:gd name="connsiteY3" fmla="*/ 2000250 h 2000250"/>
              <a:gd name="connsiteX4" fmla="*/ 5153930 w 5219700"/>
              <a:gd name="connsiteY4" fmla="*/ 65770 h 2000250"/>
              <a:gd name="connsiteX5" fmla="*/ 65770 w 5219700"/>
              <a:gd name="connsiteY5" fmla="*/ 65770 h 2000250"/>
              <a:gd name="connsiteX6" fmla="*/ 65770 w 5219700"/>
              <a:gd name="connsiteY6" fmla="*/ 2000250 h 2000250"/>
              <a:gd name="connsiteX7" fmla="*/ 0 w 5219700"/>
              <a:gd name="connsiteY7" fmla="*/ 2000250 h 2000250"/>
              <a:gd name="connsiteX8" fmla="*/ 0 w 5219700"/>
              <a:gd name="connsiteY8" fmla="*/ 0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19700" h="2000250">
                <a:moveTo>
                  <a:pt x="0" y="0"/>
                </a:moveTo>
                <a:lnTo>
                  <a:pt x="5219700" y="0"/>
                </a:lnTo>
                <a:lnTo>
                  <a:pt x="5219700" y="2000250"/>
                </a:lnTo>
                <a:lnTo>
                  <a:pt x="5153930" y="2000250"/>
                </a:lnTo>
                <a:lnTo>
                  <a:pt x="5153930" y="65770"/>
                </a:lnTo>
                <a:lnTo>
                  <a:pt x="65770" y="65770"/>
                </a:lnTo>
                <a:lnTo>
                  <a:pt x="65770" y="2000250"/>
                </a:lnTo>
                <a:lnTo>
                  <a:pt x="0" y="20002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3486150" y="3677226"/>
            <a:ext cx="5219700" cy="1339275"/>
          </a:xfrm>
          <a:custGeom>
            <a:avLst/>
            <a:gdLst>
              <a:gd name="connsiteX0" fmla="*/ 0 w 5219700"/>
              <a:gd name="connsiteY0" fmla="*/ 900843 h 1339275"/>
              <a:gd name="connsiteX1" fmla="*/ 65770 w 5219700"/>
              <a:gd name="connsiteY1" fmla="*/ 900843 h 1339275"/>
              <a:gd name="connsiteX2" fmla="*/ 65770 w 5219700"/>
              <a:gd name="connsiteY2" fmla="*/ 1273505 h 1339275"/>
              <a:gd name="connsiteX3" fmla="*/ 5153930 w 5219700"/>
              <a:gd name="connsiteY3" fmla="*/ 1273505 h 1339275"/>
              <a:gd name="connsiteX4" fmla="*/ 5153930 w 5219700"/>
              <a:gd name="connsiteY4" fmla="*/ 900843 h 1339275"/>
              <a:gd name="connsiteX5" fmla="*/ 5219700 w 5219700"/>
              <a:gd name="connsiteY5" fmla="*/ 900843 h 1339275"/>
              <a:gd name="connsiteX6" fmla="*/ 5219700 w 5219700"/>
              <a:gd name="connsiteY6" fmla="*/ 1339275 h 1339275"/>
              <a:gd name="connsiteX7" fmla="*/ 0 w 5219700"/>
              <a:gd name="connsiteY7" fmla="*/ 1339275 h 1339275"/>
              <a:gd name="connsiteX8" fmla="*/ 5153930 w 5219700"/>
              <a:gd name="connsiteY8" fmla="*/ 0 h 1339275"/>
              <a:gd name="connsiteX9" fmla="*/ 5219700 w 5219700"/>
              <a:gd name="connsiteY9" fmla="*/ 0 h 1339275"/>
              <a:gd name="connsiteX10" fmla="*/ 5219700 w 5219700"/>
              <a:gd name="connsiteY10" fmla="*/ 335974 h 1339275"/>
              <a:gd name="connsiteX11" fmla="*/ 5153930 w 5219700"/>
              <a:gd name="connsiteY11" fmla="*/ 335974 h 1339275"/>
              <a:gd name="connsiteX12" fmla="*/ 0 w 5219700"/>
              <a:gd name="connsiteY12" fmla="*/ 0 h 1339275"/>
              <a:gd name="connsiteX13" fmla="*/ 65770 w 5219700"/>
              <a:gd name="connsiteY13" fmla="*/ 0 h 1339275"/>
              <a:gd name="connsiteX14" fmla="*/ 65770 w 5219700"/>
              <a:gd name="connsiteY14" fmla="*/ 335974 h 1339275"/>
              <a:gd name="connsiteX15" fmla="*/ 0 w 5219700"/>
              <a:gd name="connsiteY15" fmla="*/ 335974 h 133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219700" h="1339275">
                <a:moveTo>
                  <a:pt x="0" y="900843"/>
                </a:moveTo>
                <a:lnTo>
                  <a:pt x="65770" y="900843"/>
                </a:lnTo>
                <a:lnTo>
                  <a:pt x="65770" y="1273505"/>
                </a:lnTo>
                <a:lnTo>
                  <a:pt x="5153930" y="1273505"/>
                </a:lnTo>
                <a:lnTo>
                  <a:pt x="5153930" y="900843"/>
                </a:lnTo>
                <a:lnTo>
                  <a:pt x="5219700" y="900843"/>
                </a:lnTo>
                <a:lnTo>
                  <a:pt x="5219700" y="1339275"/>
                </a:lnTo>
                <a:lnTo>
                  <a:pt x="0" y="1339275"/>
                </a:lnTo>
                <a:close/>
                <a:moveTo>
                  <a:pt x="5153930" y="0"/>
                </a:moveTo>
                <a:lnTo>
                  <a:pt x="5219700" y="0"/>
                </a:lnTo>
                <a:lnTo>
                  <a:pt x="5219700" y="335974"/>
                </a:lnTo>
                <a:lnTo>
                  <a:pt x="5153930" y="335974"/>
                </a:lnTo>
                <a:close/>
                <a:moveTo>
                  <a:pt x="0" y="0"/>
                </a:moveTo>
                <a:lnTo>
                  <a:pt x="65770" y="0"/>
                </a:lnTo>
                <a:lnTo>
                  <a:pt x="65770" y="335974"/>
                </a:lnTo>
                <a:lnTo>
                  <a:pt x="0" y="3359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20816" y="2480611"/>
            <a:ext cx="4346884" cy="2122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dist"/>
            <a:r>
              <a:rPr lang="en-US" altLang="zh-CN" sz="6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eCar</a:t>
            </a:r>
            <a:endParaRPr lang="en-US" altLang="zh-CN" sz="66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dist"/>
            <a:endParaRPr lang="en-US" altLang="zh-CN" sz="6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20816" y="1893157"/>
            <a:ext cx="434688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  <a:endParaRPr lang="zh-CN" altLang="en-US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圆角矩形 1"/>
          <p:cNvSpPr/>
          <p:nvPr/>
        </p:nvSpPr>
        <p:spPr>
          <a:xfrm>
            <a:off x="10617200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"/>
          <p:cNvSpPr/>
          <p:nvPr/>
        </p:nvSpPr>
        <p:spPr>
          <a:xfrm>
            <a:off x="10708482" y="6326443"/>
            <a:ext cx="136314" cy="131040"/>
          </a:xfrm>
          <a:custGeom>
            <a:avLst/>
            <a:gdLst>
              <a:gd name="connsiteX0" fmla="*/ 241391 w 516922"/>
              <a:gd name="connsiteY0" fmla="*/ 466920 h 496921"/>
              <a:gd name="connsiteX1" fmla="*/ 374792 w 516922"/>
              <a:gd name="connsiteY1" fmla="*/ 466920 h 496921"/>
              <a:gd name="connsiteX2" fmla="*/ 394157 w 516922"/>
              <a:gd name="connsiteY2" fmla="*/ 492438 h 496921"/>
              <a:gd name="connsiteX3" fmla="*/ 241391 w 516922"/>
              <a:gd name="connsiteY3" fmla="*/ 492438 h 496921"/>
              <a:gd name="connsiteX4" fmla="*/ 45175 w 516922"/>
              <a:gd name="connsiteY4" fmla="*/ 266910 h 496921"/>
              <a:gd name="connsiteX5" fmla="*/ 178975 w 516922"/>
              <a:gd name="connsiteY5" fmla="*/ 266910 h 496921"/>
              <a:gd name="connsiteX6" fmla="*/ 178975 w 516922"/>
              <a:gd name="connsiteY6" fmla="*/ 312085 h 496921"/>
              <a:gd name="connsiteX7" fmla="*/ 45175 w 516922"/>
              <a:gd name="connsiteY7" fmla="*/ 312085 h 496921"/>
              <a:gd name="connsiteX8" fmla="*/ 45175 w 516922"/>
              <a:gd name="connsiteY8" fmla="*/ 167939 h 496921"/>
              <a:gd name="connsiteX9" fmla="*/ 178975 w 516922"/>
              <a:gd name="connsiteY9" fmla="*/ 167939 h 496921"/>
              <a:gd name="connsiteX10" fmla="*/ 178975 w 516922"/>
              <a:gd name="connsiteY10" fmla="*/ 213114 h 496921"/>
              <a:gd name="connsiteX11" fmla="*/ 45175 w 516922"/>
              <a:gd name="connsiteY11" fmla="*/ 213114 h 496921"/>
              <a:gd name="connsiteX12" fmla="*/ 254150 w 516922"/>
              <a:gd name="connsiteY12" fmla="*/ 92418 h 496921"/>
              <a:gd name="connsiteX13" fmla="*/ 497537 w 516922"/>
              <a:gd name="connsiteY13" fmla="*/ 92418 h 496921"/>
              <a:gd name="connsiteX14" fmla="*/ 516922 w 516922"/>
              <a:gd name="connsiteY14" fmla="*/ 111788 h 496921"/>
              <a:gd name="connsiteX15" fmla="*/ 516922 w 516922"/>
              <a:gd name="connsiteY15" fmla="*/ 402340 h 496921"/>
              <a:gd name="connsiteX16" fmla="*/ 497537 w 516922"/>
              <a:gd name="connsiteY16" fmla="*/ 421710 h 496921"/>
              <a:gd name="connsiteX17" fmla="*/ 359690 w 516922"/>
              <a:gd name="connsiteY17" fmla="*/ 421710 h 496921"/>
              <a:gd name="connsiteX18" fmla="*/ 359690 w 516922"/>
              <a:gd name="connsiteY18" fmla="*/ 458298 h 496921"/>
              <a:gd name="connsiteX19" fmla="*/ 254150 w 516922"/>
              <a:gd name="connsiteY19" fmla="*/ 458298 h 496921"/>
              <a:gd name="connsiteX20" fmla="*/ 254150 w 516922"/>
              <a:gd name="connsiteY20" fmla="*/ 382970 h 496921"/>
              <a:gd name="connsiteX21" fmla="*/ 478152 w 516922"/>
              <a:gd name="connsiteY21" fmla="*/ 382970 h 496921"/>
              <a:gd name="connsiteX22" fmla="*/ 478152 w 516922"/>
              <a:gd name="connsiteY22" fmla="*/ 131158 h 496921"/>
              <a:gd name="connsiteX23" fmla="*/ 254150 w 516922"/>
              <a:gd name="connsiteY23" fmla="*/ 131158 h 496921"/>
              <a:gd name="connsiteX24" fmla="*/ 45175 w 516922"/>
              <a:gd name="connsiteY24" fmla="*/ 75176 h 496921"/>
              <a:gd name="connsiteX25" fmla="*/ 178975 w 516922"/>
              <a:gd name="connsiteY25" fmla="*/ 75176 h 496921"/>
              <a:gd name="connsiteX26" fmla="*/ 178975 w 516922"/>
              <a:gd name="connsiteY26" fmla="*/ 120351 h 496921"/>
              <a:gd name="connsiteX27" fmla="*/ 45175 w 516922"/>
              <a:gd name="connsiteY27" fmla="*/ 120351 h 496921"/>
              <a:gd name="connsiteX28" fmla="*/ 28019 w 516922"/>
              <a:gd name="connsiteY28" fmla="*/ 27965 h 496921"/>
              <a:gd name="connsiteX29" fmla="*/ 28019 w 516922"/>
              <a:gd name="connsiteY29" fmla="*/ 466805 h 496921"/>
              <a:gd name="connsiteX30" fmla="*/ 196130 w 516922"/>
              <a:gd name="connsiteY30" fmla="*/ 466805 h 496921"/>
              <a:gd name="connsiteX31" fmla="*/ 196130 w 516922"/>
              <a:gd name="connsiteY31" fmla="*/ 27965 h 496921"/>
              <a:gd name="connsiteX32" fmla="*/ 28019 w 516922"/>
              <a:gd name="connsiteY32" fmla="*/ 0 h 496921"/>
              <a:gd name="connsiteX33" fmla="*/ 196130 w 516922"/>
              <a:gd name="connsiteY33" fmla="*/ 0 h 496921"/>
              <a:gd name="connsiteX34" fmla="*/ 224149 w 516922"/>
              <a:gd name="connsiteY34" fmla="*/ 27965 h 496921"/>
              <a:gd name="connsiteX35" fmla="*/ 224149 w 516922"/>
              <a:gd name="connsiteY35" fmla="*/ 466805 h 496921"/>
              <a:gd name="connsiteX36" fmla="*/ 196130 w 516922"/>
              <a:gd name="connsiteY36" fmla="*/ 496921 h 496921"/>
              <a:gd name="connsiteX37" fmla="*/ 28019 w 516922"/>
              <a:gd name="connsiteY37" fmla="*/ 496921 h 496921"/>
              <a:gd name="connsiteX38" fmla="*/ 0 w 516922"/>
              <a:gd name="connsiteY38" fmla="*/ 466805 h 496921"/>
              <a:gd name="connsiteX39" fmla="*/ 0 w 516922"/>
              <a:gd name="connsiteY39" fmla="*/ 27965 h 496921"/>
              <a:gd name="connsiteX40" fmla="*/ 28019 w 516922"/>
              <a:gd name="connsiteY40" fmla="*/ 0 h 496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16922" h="496921">
                <a:moveTo>
                  <a:pt x="241391" y="466920"/>
                </a:moveTo>
                <a:lnTo>
                  <a:pt x="374792" y="466920"/>
                </a:lnTo>
                <a:lnTo>
                  <a:pt x="394157" y="492438"/>
                </a:lnTo>
                <a:lnTo>
                  <a:pt x="241391" y="492438"/>
                </a:lnTo>
                <a:close/>
                <a:moveTo>
                  <a:pt x="45175" y="266910"/>
                </a:moveTo>
                <a:lnTo>
                  <a:pt x="178975" y="266910"/>
                </a:lnTo>
                <a:lnTo>
                  <a:pt x="178975" y="312085"/>
                </a:lnTo>
                <a:lnTo>
                  <a:pt x="45175" y="312085"/>
                </a:lnTo>
                <a:close/>
                <a:moveTo>
                  <a:pt x="45175" y="167939"/>
                </a:moveTo>
                <a:lnTo>
                  <a:pt x="178975" y="167939"/>
                </a:lnTo>
                <a:lnTo>
                  <a:pt x="178975" y="213114"/>
                </a:lnTo>
                <a:lnTo>
                  <a:pt x="45175" y="213114"/>
                </a:lnTo>
                <a:close/>
                <a:moveTo>
                  <a:pt x="254150" y="92418"/>
                </a:moveTo>
                <a:lnTo>
                  <a:pt x="497537" y="92418"/>
                </a:lnTo>
                <a:cubicBezTo>
                  <a:pt x="508307" y="92418"/>
                  <a:pt x="516922" y="101027"/>
                  <a:pt x="516922" y="111788"/>
                </a:cubicBezTo>
                <a:lnTo>
                  <a:pt x="516922" y="402340"/>
                </a:lnTo>
                <a:cubicBezTo>
                  <a:pt x="516922" y="413101"/>
                  <a:pt x="508307" y="421710"/>
                  <a:pt x="497537" y="421710"/>
                </a:cubicBezTo>
                <a:lnTo>
                  <a:pt x="359690" y="421710"/>
                </a:lnTo>
                <a:lnTo>
                  <a:pt x="359690" y="458298"/>
                </a:lnTo>
                <a:lnTo>
                  <a:pt x="254150" y="458298"/>
                </a:lnTo>
                <a:lnTo>
                  <a:pt x="254150" y="382970"/>
                </a:lnTo>
                <a:lnTo>
                  <a:pt x="478152" y="382970"/>
                </a:lnTo>
                <a:lnTo>
                  <a:pt x="478152" y="131158"/>
                </a:lnTo>
                <a:lnTo>
                  <a:pt x="254150" y="131158"/>
                </a:lnTo>
                <a:close/>
                <a:moveTo>
                  <a:pt x="45175" y="75176"/>
                </a:moveTo>
                <a:lnTo>
                  <a:pt x="178975" y="75176"/>
                </a:lnTo>
                <a:lnTo>
                  <a:pt x="178975" y="120351"/>
                </a:lnTo>
                <a:lnTo>
                  <a:pt x="45175" y="120351"/>
                </a:lnTo>
                <a:close/>
                <a:moveTo>
                  <a:pt x="28019" y="27965"/>
                </a:moveTo>
                <a:lnTo>
                  <a:pt x="28019" y="466805"/>
                </a:lnTo>
                <a:lnTo>
                  <a:pt x="196130" y="466805"/>
                </a:lnTo>
                <a:lnTo>
                  <a:pt x="196130" y="27965"/>
                </a:lnTo>
                <a:close/>
                <a:moveTo>
                  <a:pt x="28019" y="0"/>
                </a:moveTo>
                <a:lnTo>
                  <a:pt x="196130" y="0"/>
                </a:lnTo>
                <a:cubicBezTo>
                  <a:pt x="211217" y="0"/>
                  <a:pt x="224149" y="12907"/>
                  <a:pt x="224149" y="27965"/>
                </a:cubicBezTo>
                <a:lnTo>
                  <a:pt x="224149" y="466805"/>
                </a:lnTo>
                <a:cubicBezTo>
                  <a:pt x="224149" y="484014"/>
                  <a:pt x="211217" y="496921"/>
                  <a:pt x="196130" y="496921"/>
                </a:cubicBezTo>
                <a:lnTo>
                  <a:pt x="28019" y="496921"/>
                </a:lnTo>
                <a:cubicBezTo>
                  <a:pt x="12932" y="496921"/>
                  <a:pt x="0" y="484014"/>
                  <a:pt x="0" y="466805"/>
                </a:cubicBezTo>
                <a:lnTo>
                  <a:pt x="0" y="27965"/>
                </a:lnTo>
                <a:cubicBezTo>
                  <a:pt x="0" y="12907"/>
                  <a:pt x="12932" y="0"/>
                  <a:pt x="28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4" name="圆角矩形 11"/>
          <p:cNvSpPr/>
          <p:nvPr/>
        </p:nvSpPr>
        <p:spPr>
          <a:xfrm>
            <a:off x="11015238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12"/>
          <p:cNvSpPr/>
          <p:nvPr/>
        </p:nvSpPr>
        <p:spPr>
          <a:xfrm>
            <a:off x="11106520" y="6328162"/>
            <a:ext cx="136314" cy="127602"/>
          </a:xfrm>
          <a:custGeom>
            <a:avLst/>
            <a:gdLst>
              <a:gd name="connsiteX0" fmla="*/ 243883 w 600653"/>
              <a:gd name="connsiteY0" fmla="*/ 476473 h 562265"/>
              <a:gd name="connsiteX1" fmla="*/ 243883 w 600653"/>
              <a:gd name="connsiteY1" fmla="*/ 521100 h 562265"/>
              <a:gd name="connsiteX2" fmla="*/ 356770 w 600653"/>
              <a:gd name="connsiteY2" fmla="*/ 521100 h 562265"/>
              <a:gd name="connsiteX3" fmla="*/ 356770 w 600653"/>
              <a:gd name="connsiteY3" fmla="*/ 476473 h 562265"/>
              <a:gd name="connsiteX4" fmla="*/ 38528 w 600653"/>
              <a:gd name="connsiteY4" fmla="*/ 381063 h 562265"/>
              <a:gd name="connsiteX5" fmla="*/ 38528 w 600653"/>
              <a:gd name="connsiteY5" fmla="*/ 418766 h 562265"/>
              <a:gd name="connsiteX6" fmla="*/ 57792 w 600653"/>
              <a:gd name="connsiteY6" fmla="*/ 438001 h 562265"/>
              <a:gd name="connsiteX7" fmla="*/ 542861 w 600653"/>
              <a:gd name="connsiteY7" fmla="*/ 438001 h 562265"/>
              <a:gd name="connsiteX8" fmla="*/ 562125 w 600653"/>
              <a:gd name="connsiteY8" fmla="*/ 418766 h 562265"/>
              <a:gd name="connsiteX9" fmla="*/ 562125 w 600653"/>
              <a:gd name="connsiteY9" fmla="*/ 381063 h 562265"/>
              <a:gd name="connsiteX10" fmla="*/ 300326 w 600653"/>
              <a:gd name="connsiteY10" fmla="*/ 210426 h 562265"/>
              <a:gd name="connsiteX11" fmla="*/ 315710 w 600653"/>
              <a:gd name="connsiteY11" fmla="*/ 225826 h 562265"/>
              <a:gd name="connsiteX12" fmla="*/ 315710 w 600653"/>
              <a:gd name="connsiteY12" fmla="*/ 251620 h 562265"/>
              <a:gd name="connsiteX13" fmla="*/ 300326 w 600653"/>
              <a:gd name="connsiteY13" fmla="*/ 267019 h 562265"/>
              <a:gd name="connsiteX14" fmla="*/ 284943 w 600653"/>
              <a:gd name="connsiteY14" fmla="*/ 251620 h 562265"/>
              <a:gd name="connsiteX15" fmla="*/ 284943 w 600653"/>
              <a:gd name="connsiteY15" fmla="*/ 225826 h 562265"/>
              <a:gd name="connsiteX16" fmla="*/ 300326 w 600653"/>
              <a:gd name="connsiteY16" fmla="*/ 210426 h 562265"/>
              <a:gd name="connsiteX17" fmla="*/ 253291 w 600653"/>
              <a:gd name="connsiteY17" fmla="*/ 184466 h 562265"/>
              <a:gd name="connsiteX18" fmla="*/ 243081 w 600653"/>
              <a:gd name="connsiteY18" fmla="*/ 194851 h 562265"/>
              <a:gd name="connsiteX19" fmla="*/ 243081 w 600653"/>
              <a:gd name="connsiteY19" fmla="*/ 281397 h 562265"/>
              <a:gd name="connsiteX20" fmla="*/ 253291 w 600653"/>
              <a:gd name="connsiteY20" fmla="*/ 291782 h 562265"/>
              <a:gd name="connsiteX21" fmla="*/ 347292 w 600653"/>
              <a:gd name="connsiteY21" fmla="*/ 291782 h 562265"/>
              <a:gd name="connsiteX22" fmla="*/ 357502 w 600653"/>
              <a:gd name="connsiteY22" fmla="*/ 281397 h 562265"/>
              <a:gd name="connsiteX23" fmla="*/ 357502 w 600653"/>
              <a:gd name="connsiteY23" fmla="*/ 194851 h 562265"/>
              <a:gd name="connsiteX24" fmla="*/ 347292 w 600653"/>
              <a:gd name="connsiteY24" fmla="*/ 184466 h 562265"/>
              <a:gd name="connsiteX25" fmla="*/ 300292 w 600653"/>
              <a:gd name="connsiteY25" fmla="*/ 100420 h 562265"/>
              <a:gd name="connsiteX26" fmla="*/ 258299 w 600653"/>
              <a:gd name="connsiteY26" fmla="*/ 142347 h 562265"/>
              <a:gd name="connsiteX27" fmla="*/ 258299 w 600653"/>
              <a:gd name="connsiteY27" fmla="*/ 153694 h 562265"/>
              <a:gd name="connsiteX28" fmla="*/ 342477 w 600653"/>
              <a:gd name="connsiteY28" fmla="*/ 153694 h 562265"/>
              <a:gd name="connsiteX29" fmla="*/ 342477 w 600653"/>
              <a:gd name="connsiteY29" fmla="*/ 142347 h 562265"/>
              <a:gd name="connsiteX30" fmla="*/ 300292 w 600653"/>
              <a:gd name="connsiteY30" fmla="*/ 100420 h 562265"/>
              <a:gd name="connsiteX31" fmla="*/ 300292 w 600653"/>
              <a:gd name="connsiteY31" fmla="*/ 69648 h 562265"/>
              <a:gd name="connsiteX32" fmla="*/ 373297 w 600653"/>
              <a:gd name="connsiteY32" fmla="*/ 142347 h 562265"/>
              <a:gd name="connsiteX33" fmla="*/ 373297 w 600653"/>
              <a:gd name="connsiteY33" fmla="*/ 161964 h 562265"/>
              <a:gd name="connsiteX34" fmla="*/ 373104 w 600653"/>
              <a:gd name="connsiteY34" fmla="*/ 162925 h 562265"/>
              <a:gd name="connsiteX35" fmla="*/ 388322 w 600653"/>
              <a:gd name="connsiteY35" fmla="*/ 194851 h 562265"/>
              <a:gd name="connsiteX36" fmla="*/ 388322 w 600653"/>
              <a:gd name="connsiteY36" fmla="*/ 281397 h 562265"/>
              <a:gd name="connsiteX37" fmla="*/ 347292 w 600653"/>
              <a:gd name="connsiteY37" fmla="*/ 322554 h 562265"/>
              <a:gd name="connsiteX38" fmla="*/ 253291 w 600653"/>
              <a:gd name="connsiteY38" fmla="*/ 322554 h 562265"/>
              <a:gd name="connsiteX39" fmla="*/ 212261 w 600653"/>
              <a:gd name="connsiteY39" fmla="*/ 281397 h 562265"/>
              <a:gd name="connsiteX40" fmla="*/ 212261 w 600653"/>
              <a:gd name="connsiteY40" fmla="*/ 194851 h 562265"/>
              <a:gd name="connsiteX41" fmla="*/ 227479 w 600653"/>
              <a:gd name="connsiteY41" fmla="*/ 162925 h 562265"/>
              <a:gd name="connsiteX42" fmla="*/ 227479 w 600653"/>
              <a:gd name="connsiteY42" fmla="*/ 161964 h 562265"/>
              <a:gd name="connsiteX43" fmla="*/ 227479 w 600653"/>
              <a:gd name="connsiteY43" fmla="*/ 142347 h 562265"/>
              <a:gd name="connsiteX44" fmla="*/ 300292 w 600653"/>
              <a:gd name="connsiteY44" fmla="*/ 69648 h 562265"/>
              <a:gd name="connsiteX45" fmla="*/ 57792 w 600653"/>
              <a:gd name="connsiteY45" fmla="*/ 38472 h 562265"/>
              <a:gd name="connsiteX46" fmla="*/ 38528 w 600653"/>
              <a:gd name="connsiteY46" fmla="*/ 57708 h 562265"/>
              <a:gd name="connsiteX47" fmla="*/ 38528 w 600653"/>
              <a:gd name="connsiteY47" fmla="*/ 342591 h 562265"/>
              <a:gd name="connsiteX48" fmla="*/ 562125 w 600653"/>
              <a:gd name="connsiteY48" fmla="*/ 342591 h 562265"/>
              <a:gd name="connsiteX49" fmla="*/ 562125 w 600653"/>
              <a:gd name="connsiteY49" fmla="*/ 57708 h 562265"/>
              <a:gd name="connsiteX50" fmla="*/ 542861 w 600653"/>
              <a:gd name="connsiteY50" fmla="*/ 38472 h 562265"/>
              <a:gd name="connsiteX51" fmla="*/ 57792 w 600653"/>
              <a:gd name="connsiteY51" fmla="*/ 0 h 562265"/>
              <a:gd name="connsiteX52" fmla="*/ 542861 w 600653"/>
              <a:gd name="connsiteY52" fmla="*/ 0 h 562265"/>
              <a:gd name="connsiteX53" fmla="*/ 600653 w 600653"/>
              <a:gd name="connsiteY53" fmla="*/ 57708 h 562265"/>
              <a:gd name="connsiteX54" fmla="*/ 600653 w 600653"/>
              <a:gd name="connsiteY54" fmla="*/ 418766 h 562265"/>
              <a:gd name="connsiteX55" fmla="*/ 542861 w 600653"/>
              <a:gd name="connsiteY55" fmla="*/ 476473 h 562265"/>
              <a:gd name="connsiteX56" fmla="*/ 395298 w 600653"/>
              <a:gd name="connsiteY56" fmla="*/ 476473 h 562265"/>
              <a:gd name="connsiteX57" fmla="*/ 395298 w 600653"/>
              <a:gd name="connsiteY57" fmla="*/ 523793 h 562265"/>
              <a:gd name="connsiteX58" fmla="*/ 460411 w 600653"/>
              <a:gd name="connsiteY58" fmla="*/ 523793 h 562265"/>
              <a:gd name="connsiteX59" fmla="*/ 479675 w 600653"/>
              <a:gd name="connsiteY59" fmla="*/ 543029 h 562265"/>
              <a:gd name="connsiteX60" fmla="*/ 460411 w 600653"/>
              <a:gd name="connsiteY60" fmla="*/ 562265 h 562265"/>
              <a:gd name="connsiteX61" fmla="*/ 140435 w 600653"/>
              <a:gd name="connsiteY61" fmla="*/ 562265 h 562265"/>
              <a:gd name="connsiteX62" fmla="*/ 121171 w 600653"/>
              <a:gd name="connsiteY62" fmla="*/ 543029 h 562265"/>
              <a:gd name="connsiteX63" fmla="*/ 140435 w 600653"/>
              <a:gd name="connsiteY63" fmla="*/ 523793 h 562265"/>
              <a:gd name="connsiteX64" fmla="*/ 205355 w 600653"/>
              <a:gd name="connsiteY64" fmla="*/ 523793 h 562265"/>
              <a:gd name="connsiteX65" fmla="*/ 205355 w 600653"/>
              <a:gd name="connsiteY65" fmla="*/ 476473 h 562265"/>
              <a:gd name="connsiteX66" fmla="*/ 57792 w 600653"/>
              <a:gd name="connsiteY66" fmla="*/ 476473 h 562265"/>
              <a:gd name="connsiteX67" fmla="*/ 0 w 600653"/>
              <a:gd name="connsiteY67" fmla="*/ 418766 h 562265"/>
              <a:gd name="connsiteX68" fmla="*/ 0 w 600653"/>
              <a:gd name="connsiteY68" fmla="*/ 57708 h 562265"/>
              <a:gd name="connsiteX69" fmla="*/ 57792 w 600653"/>
              <a:gd name="connsiteY69" fmla="*/ 0 h 56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0653" h="562265">
                <a:moveTo>
                  <a:pt x="243883" y="476473"/>
                </a:moveTo>
                <a:lnTo>
                  <a:pt x="243883" y="521100"/>
                </a:lnTo>
                <a:lnTo>
                  <a:pt x="356770" y="521100"/>
                </a:lnTo>
                <a:lnTo>
                  <a:pt x="356770" y="476473"/>
                </a:lnTo>
                <a:close/>
                <a:moveTo>
                  <a:pt x="38528" y="381063"/>
                </a:moveTo>
                <a:lnTo>
                  <a:pt x="38528" y="418766"/>
                </a:lnTo>
                <a:cubicBezTo>
                  <a:pt x="38528" y="429345"/>
                  <a:pt x="47197" y="438001"/>
                  <a:pt x="57792" y="438001"/>
                </a:cubicBezTo>
                <a:lnTo>
                  <a:pt x="542861" y="438001"/>
                </a:lnTo>
                <a:cubicBezTo>
                  <a:pt x="553649" y="438001"/>
                  <a:pt x="562125" y="429345"/>
                  <a:pt x="562125" y="418766"/>
                </a:cubicBezTo>
                <a:lnTo>
                  <a:pt x="562125" y="381063"/>
                </a:lnTo>
                <a:close/>
                <a:moveTo>
                  <a:pt x="300326" y="210426"/>
                </a:moveTo>
                <a:cubicBezTo>
                  <a:pt x="308787" y="210426"/>
                  <a:pt x="315710" y="217356"/>
                  <a:pt x="315710" y="225826"/>
                </a:cubicBezTo>
                <a:lnTo>
                  <a:pt x="315710" y="251620"/>
                </a:lnTo>
                <a:cubicBezTo>
                  <a:pt x="315710" y="260089"/>
                  <a:pt x="308787" y="267019"/>
                  <a:pt x="300326" y="267019"/>
                </a:cubicBezTo>
                <a:cubicBezTo>
                  <a:pt x="291866" y="267019"/>
                  <a:pt x="284943" y="260089"/>
                  <a:pt x="284943" y="251620"/>
                </a:cubicBezTo>
                <a:lnTo>
                  <a:pt x="284943" y="225826"/>
                </a:lnTo>
                <a:cubicBezTo>
                  <a:pt x="284943" y="217356"/>
                  <a:pt x="291866" y="210426"/>
                  <a:pt x="300326" y="210426"/>
                </a:cubicBezTo>
                <a:close/>
                <a:moveTo>
                  <a:pt x="253291" y="184466"/>
                </a:moveTo>
                <a:cubicBezTo>
                  <a:pt x="247897" y="184466"/>
                  <a:pt x="243081" y="189274"/>
                  <a:pt x="243081" y="194851"/>
                </a:cubicBezTo>
                <a:lnTo>
                  <a:pt x="243081" y="281397"/>
                </a:lnTo>
                <a:cubicBezTo>
                  <a:pt x="243081" y="286974"/>
                  <a:pt x="247897" y="291782"/>
                  <a:pt x="253291" y="291782"/>
                </a:cubicBezTo>
                <a:lnTo>
                  <a:pt x="347292" y="291782"/>
                </a:lnTo>
                <a:cubicBezTo>
                  <a:pt x="352879" y="291782"/>
                  <a:pt x="357502" y="286974"/>
                  <a:pt x="357502" y="281397"/>
                </a:cubicBezTo>
                <a:lnTo>
                  <a:pt x="357502" y="194851"/>
                </a:lnTo>
                <a:cubicBezTo>
                  <a:pt x="357502" y="189274"/>
                  <a:pt x="352879" y="184466"/>
                  <a:pt x="347292" y="184466"/>
                </a:cubicBezTo>
                <a:close/>
                <a:moveTo>
                  <a:pt x="300292" y="100420"/>
                </a:moveTo>
                <a:cubicBezTo>
                  <a:pt x="277176" y="100420"/>
                  <a:pt x="258299" y="119268"/>
                  <a:pt x="258299" y="142347"/>
                </a:cubicBezTo>
                <a:lnTo>
                  <a:pt x="258299" y="153694"/>
                </a:lnTo>
                <a:lnTo>
                  <a:pt x="342477" y="153694"/>
                </a:lnTo>
                <a:lnTo>
                  <a:pt x="342477" y="142347"/>
                </a:lnTo>
                <a:cubicBezTo>
                  <a:pt x="342477" y="119268"/>
                  <a:pt x="323599" y="100420"/>
                  <a:pt x="300292" y="100420"/>
                </a:cubicBezTo>
                <a:close/>
                <a:moveTo>
                  <a:pt x="300292" y="69648"/>
                </a:moveTo>
                <a:cubicBezTo>
                  <a:pt x="340551" y="69648"/>
                  <a:pt x="373297" y="102343"/>
                  <a:pt x="373297" y="142347"/>
                </a:cubicBezTo>
                <a:lnTo>
                  <a:pt x="373297" y="161964"/>
                </a:lnTo>
                <a:cubicBezTo>
                  <a:pt x="373297" y="162348"/>
                  <a:pt x="373104" y="162541"/>
                  <a:pt x="373104" y="162925"/>
                </a:cubicBezTo>
                <a:cubicBezTo>
                  <a:pt x="382351" y="170426"/>
                  <a:pt x="388322" y="181965"/>
                  <a:pt x="388322" y="194851"/>
                </a:cubicBezTo>
                <a:lnTo>
                  <a:pt x="388322" y="281397"/>
                </a:lnTo>
                <a:cubicBezTo>
                  <a:pt x="388322" y="304091"/>
                  <a:pt x="370022" y="322554"/>
                  <a:pt x="347292" y="322554"/>
                </a:cubicBezTo>
                <a:lnTo>
                  <a:pt x="253291" y="322554"/>
                </a:lnTo>
                <a:cubicBezTo>
                  <a:pt x="230753" y="322554"/>
                  <a:pt x="212261" y="304091"/>
                  <a:pt x="212261" y="281397"/>
                </a:cubicBezTo>
                <a:lnTo>
                  <a:pt x="212261" y="194851"/>
                </a:lnTo>
                <a:cubicBezTo>
                  <a:pt x="212261" y="181965"/>
                  <a:pt x="218232" y="170426"/>
                  <a:pt x="227479" y="162925"/>
                </a:cubicBezTo>
                <a:cubicBezTo>
                  <a:pt x="227479" y="162541"/>
                  <a:pt x="227479" y="162348"/>
                  <a:pt x="227479" y="161964"/>
                </a:cubicBezTo>
                <a:lnTo>
                  <a:pt x="227479" y="142347"/>
                </a:lnTo>
                <a:cubicBezTo>
                  <a:pt x="227479" y="102343"/>
                  <a:pt x="260225" y="69648"/>
                  <a:pt x="300292" y="69648"/>
                </a:cubicBezTo>
                <a:close/>
                <a:moveTo>
                  <a:pt x="57792" y="38472"/>
                </a:moveTo>
                <a:cubicBezTo>
                  <a:pt x="47197" y="38472"/>
                  <a:pt x="38528" y="47128"/>
                  <a:pt x="38528" y="57708"/>
                </a:cubicBezTo>
                <a:lnTo>
                  <a:pt x="38528" y="342591"/>
                </a:lnTo>
                <a:lnTo>
                  <a:pt x="562125" y="342591"/>
                </a:lnTo>
                <a:lnTo>
                  <a:pt x="562125" y="57708"/>
                </a:lnTo>
                <a:cubicBezTo>
                  <a:pt x="562125" y="47128"/>
                  <a:pt x="553649" y="38472"/>
                  <a:pt x="542861" y="38472"/>
                </a:cubicBezTo>
                <a:close/>
                <a:moveTo>
                  <a:pt x="57792" y="0"/>
                </a:moveTo>
                <a:lnTo>
                  <a:pt x="542861" y="0"/>
                </a:lnTo>
                <a:cubicBezTo>
                  <a:pt x="574839" y="0"/>
                  <a:pt x="600653" y="25776"/>
                  <a:pt x="600653" y="57708"/>
                </a:cubicBezTo>
                <a:lnTo>
                  <a:pt x="600653" y="418766"/>
                </a:lnTo>
                <a:cubicBezTo>
                  <a:pt x="600653" y="450505"/>
                  <a:pt x="574839" y="476473"/>
                  <a:pt x="542861" y="476473"/>
                </a:cubicBezTo>
                <a:lnTo>
                  <a:pt x="395298" y="476473"/>
                </a:lnTo>
                <a:lnTo>
                  <a:pt x="395298" y="523793"/>
                </a:lnTo>
                <a:lnTo>
                  <a:pt x="460411" y="523793"/>
                </a:lnTo>
                <a:cubicBezTo>
                  <a:pt x="471006" y="523793"/>
                  <a:pt x="479675" y="532257"/>
                  <a:pt x="479675" y="543029"/>
                </a:cubicBezTo>
                <a:cubicBezTo>
                  <a:pt x="479675" y="553609"/>
                  <a:pt x="471006" y="562265"/>
                  <a:pt x="460411" y="562265"/>
                </a:cubicBezTo>
                <a:lnTo>
                  <a:pt x="140435" y="562265"/>
                </a:lnTo>
                <a:cubicBezTo>
                  <a:pt x="129840" y="562265"/>
                  <a:pt x="121171" y="553609"/>
                  <a:pt x="121171" y="543029"/>
                </a:cubicBezTo>
                <a:cubicBezTo>
                  <a:pt x="121171" y="532257"/>
                  <a:pt x="129840" y="523793"/>
                  <a:pt x="140435" y="523793"/>
                </a:cubicBezTo>
                <a:lnTo>
                  <a:pt x="205355" y="523793"/>
                </a:lnTo>
                <a:lnTo>
                  <a:pt x="205355" y="476473"/>
                </a:lnTo>
                <a:lnTo>
                  <a:pt x="57792" y="476473"/>
                </a:lnTo>
                <a:cubicBezTo>
                  <a:pt x="26006" y="476473"/>
                  <a:pt x="0" y="450505"/>
                  <a:pt x="0" y="418766"/>
                </a:cubicBezTo>
                <a:lnTo>
                  <a:pt x="0" y="57708"/>
                </a:lnTo>
                <a:cubicBezTo>
                  <a:pt x="0" y="25776"/>
                  <a:pt x="26006" y="0"/>
                  <a:pt x="577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圆角矩形 14"/>
          <p:cNvSpPr/>
          <p:nvPr/>
        </p:nvSpPr>
        <p:spPr>
          <a:xfrm>
            <a:off x="11413276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15"/>
          <p:cNvSpPr/>
          <p:nvPr/>
        </p:nvSpPr>
        <p:spPr>
          <a:xfrm>
            <a:off x="11515986" y="6323807"/>
            <a:ext cx="113458" cy="136314"/>
          </a:xfrm>
          <a:custGeom>
            <a:avLst/>
            <a:gdLst>
              <a:gd name="connsiteX0" fmla="*/ 166861 w 505460"/>
              <a:gd name="connsiteY0" fmla="*/ 355015 h 607286"/>
              <a:gd name="connsiteX1" fmla="*/ 421301 w 505460"/>
              <a:gd name="connsiteY1" fmla="*/ 355015 h 607286"/>
              <a:gd name="connsiteX2" fmla="*/ 438634 w 505460"/>
              <a:gd name="connsiteY2" fmla="*/ 372303 h 607286"/>
              <a:gd name="connsiteX3" fmla="*/ 421301 w 505460"/>
              <a:gd name="connsiteY3" fmla="*/ 389592 h 607286"/>
              <a:gd name="connsiteX4" fmla="*/ 166861 w 505460"/>
              <a:gd name="connsiteY4" fmla="*/ 389592 h 607286"/>
              <a:gd name="connsiteX5" fmla="*/ 149528 w 505460"/>
              <a:gd name="connsiteY5" fmla="*/ 372303 h 607286"/>
              <a:gd name="connsiteX6" fmla="*/ 166861 w 505460"/>
              <a:gd name="connsiteY6" fmla="*/ 355015 h 607286"/>
              <a:gd name="connsiteX7" fmla="*/ 166861 w 505460"/>
              <a:gd name="connsiteY7" fmla="*/ 272524 h 607286"/>
              <a:gd name="connsiteX8" fmla="*/ 421301 w 505460"/>
              <a:gd name="connsiteY8" fmla="*/ 272524 h 607286"/>
              <a:gd name="connsiteX9" fmla="*/ 438634 w 505460"/>
              <a:gd name="connsiteY9" fmla="*/ 289813 h 607286"/>
              <a:gd name="connsiteX10" fmla="*/ 421301 w 505460"/>
              <a:gd name="connsiteY10" fmla="*/ 307101 h 607286"/>
              <a:gd name="connsiteX11" fmla="*/ 166861 w 505460"/>
              <a:gd name="connsiteY11" fmla="*/ 307101 h 607286"/>
              <a:gd name="connsiteX12" fmla="*/ 149528 w 505460"/>
              <a:gd name="connsiteY12" fmla="*/ 289813 h 607286"/>
              <a:gd name="connsiteX13" fmla="*/ 166861 w 505460"/>
              <a:gd name="connsiteY13" fmla="*/ 272524 h 607286"/>
              <a:gd name="connsiteX14" fmla="*/ 166861 w 505460"/>
              <a:gd name="connsiteY14" fmla="*/ 190033 h 607286"/>
              <a:gd name="connsiteX15" fmla="*/ 421301 w 505460"/>
              <a:gd name="connsiteY15" fmla="*/ 190033 h 607286"/>
              <a:gd name="connsiteX16" fmla="*/ 438634 w 505460"/>
              <a:gd name="connsiteY16" fmla="*/ 207439 h 607286"/>
              <a:gd name="connsiteX17" fmla="*/ 421301 w 505460"/>
              <a:gd name="connsiteY17" fmla="*/ 224751 h 607286"/>
              <a:gd name="connsiteX18" fmla="*/ 166861 w 505460"/>
              <a:gd name="connsiteY18" fmla="*/ 224751 h 607286"/>
              <a:gd name="connsiteX19" fmla="*/ 149528 w 505460"/>
              <a:gd name="connsiteY19" fmla="*/ 207439 h 607286"/>
              <a:gd name="connsiteX20" fmla="*/ 166861 w 505460"/>
              <a:gd name="connsiteY20" fmla="*/ 190033 h 607286"/>
              <a:gd name="connsiteX21" fmla="*/ 166861 w 505460"/>
              <a:gd name="connsiteY21" fmla="*/ 107612 h 607286"/>
              <a:gd name="connsiteX22" fmla="*/ 421301 w 505460"/>
              <a:gd name="connsiteY22" fmla="*/ 107612 h 607286"/>
              <a:gd name="connsiteX23" fmla="*/ 438634 w 505460"/>
              <a:gd name="connsiteY23" fmla="*/ 124901 h 607286"/>
              <a:gd name="connsiteX24" fmla="*/ 421301 w 505460"/>
              <a:gd name="connsiteY24" fmla="*/ 142189 h 607286"/>
              <a:gd name="connsiteX25" fmla="*/ 166861 w 505460"/>
              <a:gd name="connsiteY25" fmla="*/ 142189 h 607286"/>
              <a:gd name="connsiteX26" fmla="*/ 149528 w 505460"/>
              <a:gd name="connsiteY26" fmla="*/ 124901 h 607286"/>
              <a:gd name="connsiteX27" fmla="*/ 166861 w 505460"/>
              <a:gd name="connsiteY27" fmla="*/ 107612 h 607286"/>
              <a:gd name="connsiteX28" fmla="*/ 43330 w 505460"/>
              <a:gd name="connsiteY28" fmla="*/ 105635 h 607286"/>
              <a:gd name="connsiteX29" fmla="*/ 34664 w 505460"/>
              <a:gd name="connsiteY29" fmla="*/ 114289 h 607286"/>
              <a:gd name="connsiteX30" fmla="*/ 34664 w 505460"/>
              <a:gd name="connsiteY30" fmla="*/ 563922 h 607286"/>
              <a:gd name="connsiteX31" fmla="*/ 43330 w 505460"/>
              <a:gd name="connsiteY31" fmla="*/ 572576 h 607286"/>
              <a:gd name="connsiteX32" fmla="*/ 379237 w 505460"/>
              <a:gd name="connsiteY32" fmla="*/ 572576 h 607286"/>
              <a:gd name="connsiteX33" fmla="*/ 387903 w 505460"/>
              <a:gd name="connsiteY33" fmla="*/ 563922 h 607286"/>
              <a:gd name="connsiteX34" fmla="*/ 387903 w 505460"/>
              <a:gd name="connsiteY34" fmla="*/ 536267 h 607286"/>
              <a:gd name="connsiteX35" fmla="*/ 126223 w 505460"/>
              <a:gd name="connsiteY35" fmla="*/ 536267 h 607286"/>
              <a:gd name="connsiteX36" fmla="*/ 82799 w 505460"/>
              <a:gd name="connsiteY36" fmla="*/ 492997 h 607286"/>
              <a:gd name="connsiteX37" fmla="*/ 82799 w 505460"/>
              <a:gd name="connsiteY37" fmla="*/ 105635 h 607286"/>
              <a:gd name="connsiteX38" fmla="*/ 126223 w 505460"/>
              <a:gd name="connsiteY38" fmla="*/ 34616 h 607286"/>
              <a:gd name="connsiteX39" fmla="*/ 117557 w 505460"/>
              <a:gd name="connsiteY39" fmla="*/ 43270 h 607286"/>
              <a:gd name="connsiteX40" fmla="*/ 117557 w 505460"/>
              <a:gd name="connsiteY40" fmla="*/ 492997 h 607286"/>
              <a:gd name="connsiteX41" fmla="*/ 126223 w 505460"/>
              <a:gd name="connsiteY41" fmla="*/ 501651 h 607286"/>
              <a:gd name="connsiteX42" fmla="*/ 462130 w 505460"/>
              <a:gd name="connsiteY42" fmla="*/ 501651 h 607286"/>
              <a:gd name="connsiteX43" fmla="*/ 470796 w 505460"/>
              <a:gd name="connsiteY43" fmla="*/ 492997 h 607286"/>
              <a:gd name="connsiteX44" fmla="*/ 470796 w 505460"/>
              <a:gd name="connsiteY44" fmla="*/ 43270 h 607286"/>
              <a:gd name="connsiteX45" fmla="*/ 462130 w 505460"/>
              <a:gd name="connsiteY45" fmla="*/ 34616 h 607286"/>
              <a:gd name="connsiteX46" fmla="*/ 126223 w 505460"/>
              <a:gd name="connsiteY46" fmla="*/ 0 h 607286"/>
              <a:gd name="connsiteX47" fmla="*/ 462130 w 505460"/>
              <a:gd name="connsiteY47" fmla="*/ 0 h 607286"/>
              <a:gd name="connsiteX48" fmla="*/ 505460 w 505460"/>
              <a:gd name="connsiteY48" fmla="*/ 43270 h 607286"/>
              <a:gd name="connsiteX49" fmla="*/ 505460 w 505460"/>
              <a:gd name="connsiteY49" fmla="*/ 492997 h 607286"/>
              <a:gd name="connsiteX50" fmla="*/ 462130 w 505460"/>
              <a:gd name="connsiteY50" fmla="*/ 536267 h 607286"/>
              <a:gd name="connsiteX51" fmla="*/ 422661 w 505460"/>
              <a:gd name="connsiteY51" fmla="*/ 536267 h 607286"/>
              <a:gd name="connsiteX52" fmla="*/ 422661 w 505460"/>
              <a:gd name="connsiteY52" fmla="*/ 563922 h 607286"/>
              <a:gd name="connsiteX53" fmla="*/ 379237 w 505460"/>
              <a:gd name="connsiteY53" fmla="*/ 607286 h 607286"/>
              <a:gd name="connsiteX54" fmla="*/ 43330 w 505460"/>
              <a:gd name="connsiteY54" fmla="*/ 607286 h 607286"/>
              <a:gd name="connsiteX55" fmla="*/ 0 w 505460"/>
              <a:gd name="connsiteY55" fmla="*/ 563922 h 607286"/>
              <a:gd name="connsiteX56" fmla="*/ 0 w 505460"/>
              <a:gd name="connsiteY56" fmla="*/ 114289 h 607286"/>
              <a:gd name="connsiteX57" fmla="*/ 43330 w 505460"/>
              <a:gd name="connsiteY57" fmla="*/ 70925 h 607286"/>
              <a:gd name="connsiteX58" fmla="*/ 82799 w 505460"/>
              <a:gd name="connsiteY58" fmla="*/ 70925 h 607286"/>
              <a:gd name="connsiteX59" fmla="*/ 82799 w 505460"/>
              <a:gd name="connsiteY59" fmla="*/ 43270 h 607286"/>
              <a:gd name="connsiteX60" fmla="*/ 126223 w 505460"/>
              <a:gd name="connsiteY60" fmla="*/ 0 h 60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505460" h="607286">
                <a:moveTo>
                  <a:pt x="166861" y="355015"/>
                </a:moveTo>
                <a:lnTo>
                  <a:pt x="421301" y="355015"/>
                </a:lnTo>
                <a:cubicBezTo>
                  <a:pt x="430910" y="355015"/>
                  <a:pt x="438634" y="362720"/>
                  <a:pt x="438634" y="372303"/>
                </a:cubicBezTo>
                <a:cubicBezTo>
                  <a:pt x="438634" y="381793"/>
                  <a:pt x="430910" y="389592"/>
                  <a:pt x="421301" y="389592"/>
                </a:cubicBezTo>
                <a:lnTo>
                  <a:pt x="166861" y="389592"/>
                </a:lnTo>
                <a:cubicBezTo>
                  <a:pt x="157253" y="389592"/>
                  <a:pt x="149528" y="381887"/>
                  <a:pt x="149528" y="372303"/>
                </a:cubicBezTo>
                <a:cubicBezTo>
                  <a:pt x="149528" y="362720"/>
                  <a:pt x="157253" y="355015"/>
                  <a:pt x="166861" y="355015"/>
                </a:cubicBezTo>
                <a:close/>
                <a:moveTo>
                  <a:pt x="166861" y="272524"/>
                </a:moveTo>
                <a:lnTo>
                  <a:pt x="421301" y="272524"/>
                </a:lnTo>
                <a:cubicBezTo>
                  <a:pt x="430910" y="272524"/>
                  <a:pt x="438634" y="280229"/>
                  <a:pt x="438634" y="289813"/>
                </a:cubicBezTo>
                <a:cubicBezTo>
                  <a:pt x="438634" y="299396"/>
                  <a:pt x="430910" y="307101"/>
                  <a:pt x="421301" y="307101"/>
                </a:cubicBezTo>
                <a:lnTo>
                  <a:pt x="166861" y="307101"/>
                </a:lnTo>
                <a:cubicBezTo>
                  <a:pt x="157253" y="307101"/>
                  <a:pt x="149528" y="299396"/>
                  <a:pt x="149528" y="289813"/>
                </a:cubicBezTo>
                <a:cubicBezTo>
                  <a:pt x="149528" y="280229"/>
                  <a:pt x="157253" y="272524"/>
                  <a:pt x="166861" y="272524"/>
                </a:cubicBezTo>
                <a:close/>
                <a:moveTo>
                  <a:pt x="166861" y="190033"/>
                </a:moveTo>
                <a:lnTo>
                  <a:pt x="421301" y="190033"/>
                </a:lnTo>
                <a:cubicBezTo>
                  <a:pt x="430910" y="190033"/>
                  <a:pt x="438634" y="197842"/>
                  <a:pt x="438634" y="207439"/>
                </a:cubicBezTo>
                <a:cubicBezTo>
                  <a:pt x="438634" y="216942"/>
                  <a:pt x="430910" y="224751"/>
                  <a:pt x="421301" y="224751"/>
                </a:cubicBezTo>
                <a:lnTo>
                  <a:pt x="166861" y="224751"/>
                </a:lnTo>
                <a:cubicBezTo>
                  <a:pt x="157253" y="224751"/>
                  <a:pt x="149528" y="216942"/>
                  <a:pt x="149528" y="207439"/>
                </a:cubicBezTo>
                <a:cubicBezTo>
                  <a:pt x="149528" y="197842"/>
                  <a:pt x="157253" y="190033"/>
                  <a:pt x="166861" y="190033"/>
                </a:cubicBezTo>
                <a:close/>
                <a:moveTo>
                  <a:pt x="166861" y="107612"/>
                </a:moveTo>
                <a:lnTo>
                  <a:pt x="421301" y="107612"/>
                </a:lnTo>
                <a:cubicBezTo>
                  <a:pt x="430910" y="107612"/>
                  <a:pt x="438634" y="115317"/>
                  <a:pt x="438634" y="124901"/>
                </a:cubicBezTo>
                <a:cubicBezTo>
                  <a:pt x="438634" y="134484"/>
                  <a:pt x="430910" y="142189"/>
                  <a:pt x="421301" y="142189"/>
                </a:cubicBezTo>
                <a:lnTo>
                  <a:pt x="166861" y="142189"/>
                </a:lnTo>
                <a:cubicBezTo>
                  <a:pt x="157253" y="142189"/>
                  <a:pt x="149528" y="134484"/>
                  <a:pt x="149528" y="124901"/>
                </a:cubicBezTo>
                <a:cubicBezTo>
                  <a:pt x="149528" y="115317"/>
                  <a:pt x="157253" y="107612"/>
                  <a:pt x="166861" y="107612"/>
                </a:cubicBezTo>
                <a:close/>
                <a:moveTo>
                  <a:pt x="43330" y="105635"/>
                </a:moveTo>
                <a:cubicBezTo>
                  <a:pt x="38526" y="105635"/>
                  <a:pt x="34664" y="109492"/>
                  <a:pt x="34664" y="114289"/>
                </a:cubicBezTo>
                <a:lnTo>
                  <a:pt x="34664" y="563922"/>
                </a:lnTo>
                <a:cubicBezTo>
                  <a:pt x="34664" y="568719"/>
                  <a:pt x="38526" y="572576"/>
                  <a:pt x="43330" y="572576"/>
                </a:cubicBezTo>
                <a:lnTo>
                  <a:pt x="379237" y="572576"/>
                </a:lnTo>
                <a:cubicBezTo>
                  <a:pt x="384041" y="572576"/>
                  <a:pt x="387903" y="568719"/>
                  <a:pt x="387903" y="563922"/>
                </a:cubicBezTo>
                <a:lnTo>
                  <a:pt x="387903" y="536267"/>
                </a:lnTo>
                <a:lnTo>
                  <a:pt x="126223" y="536267"/>
                </a:lnTo>
                <a:cubicBezTo>
                  <a:pt x="102297" y="536267"/>
                  <a:pt x="82799" y="516889"/>
                  <a:pt x="82799" y="492997"/>
                </a:cubicBezTo>
                <a:lnTo>
                  <a:pt x="82799" y="105635"/>
                </a:lnTo>
                <a:close/>
                <a:moveTo>
                  <a:pt x="126223" y="34616"/>
                </a:moveTo>
                <a:cubicBezTo>
                  <a:pt x="121419" y="34616"/>
                  <a:pt x="117557" y="38567"/>
                  <a:pt x="117557" y="43270"/>
                </a:cubicBezTo>
                <a:lnTo>
                  <a:pt x="117557" y="492997"/>
                </a:lnTo>
                <a:cubicBezTo>
                  <a:pt x="117557" y="497794"/>
                  <a:pt x="121419" y="501651"/>
                  <a:pt x="126223" y="501651"/>
                </a:cubicBezTo>
                <a:lnTo>
                  <a:pt x="462130" y="501651"/>
                </a:lnTo>
                <a:cubicBezTo>
                  <a:pt x="466840" y="501651"/>
                  <a:pt x="470796" y="497794"/>
                  <a:pt x="470796" y="492997"/>
                </a:cubicBezTo>
                <a:lnTo>
                  <a:pt x="470796" y="43270"/>
                </a:lnTo>
                <a:cubicBezTo>
                  <a:pt x="470796" y="38567"/>
                  <a:pt x="466840" y="34616"/>
                  <a:pt x="462130" y="34616"/>
                </a:cubicBezTo>
                <a:close/>
                <a:moveTo>
                  <a:pt x="126223" y="0"/>
                </a:moveTo>
                <a:lnTo>
                  <a:pt x="462130" y="0"/>
                </a:lnTo>
                <a:cubicBezTo>
                  <a:pt x="485961" y="0"/>
                  <a:pt x="505460" y="19472"/>
                  <a:pt x="505460" y="43270"/>
                </a:cubicBezTo>
                <a:lnTo>
                  <a:pt x="505460" y="492997"/>
                </a:lnTo>
                <a:cubicBezTo>
                  <a:pt x="505460" y="516889"/>
                  <a:pt x="485961" y="536267"/>
                  <a:pt x="462130" y="536267"/>
                </a:cubicBezTo>
                <a:lnTo>
                  <a:pt x="422661" y="536267"/>
                </a:lnTo>
                <a:lnTo>
                  <a:pt x="422661" y="563922"/>
                </a:lnTo>
                <a:cubicBezTo>
                  <a:pt x="422661" y="587815"/>
                  <a:pt x="403163" y="607286"/>
                  <a:pt x="379237" y="607286"/>
                </a:cubicBezTo>
                <a:lnTo>
                  <a:pt x="43330" y="607286"/>
                </a:lnTo>
                <a:cubicBezTo>
                  <a:pt x="19404" y="607286"/>
                  <a:pt x="0" y="587815"/>
                  <a:pt x="0" y="563922"/>
                </a:cubicBezTo>
                <a:lnTo>
                  <a:pt x="0" y="114289"/>
                </a:lnTo>
                <a:cubicBezTo>
                  <a:pt x="0" y="90397"/>
                  <a:pt x="19404" y="70925"/>
                  <a:pt x="43330" y="70925"/>
                </a:cubicBezTo>
                <a:lnTo>
                  <a:pt x="82799" y="70925"/>
                </a:lnTo>
                <a:lnTo>
                  <a:pt x="82799" y="43270"/>
                </a:lnTo>
                <a:cubicBezTo>
                  <a:pt x="82799" y="19472"/>
                  <a:pt x="102297" y="0"/>
                  <a:pt x="1262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17" name="一起走过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11200" y="6553200"/>
            <a:ext cx="609600" cy="6096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166360" y="5436235"/>
            <a:ext cx="2127250" cy="398780"/>
          </a:xfrm>
          <a:prstGeom prst="rect">
            <a:avLst/>
          </a:prstGeom>
          <a:solidFill>
            <a:srgbClr val="675950"/>
          </a:solidFill>
        </p:spPr>
        <p:txBody>
          <a:bodyPr wrap="square" rtlCol="0">
            <a:spAutoFit/>
          </a:bodyPr>
          <a:p>
            <a:r>
              <a:rPr lang="zh-CN" altLang="en-US" sz="2000"/>
              <a:t>汇报人：李沐峰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21" grpId="0" animBg="1"/>
      <p:bldP spid="16" grpId="0" animBg="1"/>
      <p:bldP spid="15" grpId="0"/>
      <p:bldP spid="13" grpId="0" animBg="1"/>
      <p:bldP spid="10" grpId="0" animBg="1"/>
      <p:bldP spid="19" grpId="0" animBg="1"/>
      <p:bldP spid="4" grpId="0"/>
      <p:bldP spid="5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面向对象设计</a:t>
            </a:r>
            <a:endParaRPr lang="zh-CN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04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14020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用例图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200015" y="1838960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下单</a:t>
            </a:r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7929245" y="519430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浏览订单</a:t>
            </a:r>
            <a:endParaRPr lang="zh-CN" altLang="en-US"/>
          </a:p>
        </p:txBody>
      </p:sp>
      <p:sp>
        <p:nvSpPr>
          <p:cNvPr id="15" name="圆角矩形 14"/>
          <p:cNvSpPr/>
          <p:nvPr/>
        </p:nvSpPr>
        <p:spPr>
          <a:xfrm>
            <a:off x="7929245" y="1483360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分享订单</a:t>
            </a:r>
            <a:endParaRPr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7929245" y="2364105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参与拼单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51790" y="1838960"/>
            <a:ext cx="991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用户</a:t>
            </a:r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351790" y="5306060"/>
            <a:ext cx="8801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司机</a:t>
            </a:r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1343025" y="1684655"/>
            <a:ext cx="693420" cy="1312545"/>
            <a:chOff x="2376" y="2904"/>
            <a:chExt cx="1092" cy="2067"/>
          </a:xfrm>
        </p:grpSpPr>
        <p:sp>
          <p:nvSpPr>
            <p:cNvPr id="2" name="椭圆 1"/>
            <p:cNvSpPr/>
            <p:nvPr/>
          </p:nvSpPr>
          <p:spPr>
            <a:xfrm>
              <a:off x="2376" y="2904"/>
              <a:ext cx="1045" cy="68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2471" y="3997"/>
              <a:ext cx="97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>
              <a:stCxn id="2" idx="4"/>
            </p:cNvCxnSpPr>
            <p:nvPr/>
          </p:nvCxnSpPr>
          <p:spPr>
            <a:xfrm flipH="1">
              <a:off x="2898" y="3593"/>
              <a:ext cx="1" cy="10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2471" y="4639"/>
              <a:ext cx="404" cy="1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898" y="4639"/>
              <a:ext cx="571" cy="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1343025" y="4728845"/>
            <a:ext cx="693420" cy="1312545"/>
            <a:chOff x="2376" y="2904"/>
            <a:chExt cx="1092" cy="2067"/>
          </a:xfrm>
        </p:grpSpPr>
        <p:sp>
          <p:nvSpPr>
            <p:cNvPr id="34" name="椭圆 33"/>
            <p:cNvSpPr/>
            <p:nvPr/>
          </p:nvSpPr>
          <p:spPr>
            <a:xfrm>
              <a:off x="2376" y="2904"/>
              <a:ext cx="1045" cy="68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2471" y="3997"/>
              <a:ext cx="97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>
              <a:stCxn id="34" idx="4"/>
            </p:cNvCxnSpPr>
            <p:nvPr/>
          </p:nvCxnSpPr>
          <p:spPr>
            <a:xfrm flipH="1">
              <a:off x="2898" y="3593"/>
              <a:ext cx="1" cy="10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H="1">
              <a:off x="2471" y="4639"/>
              <a:ext cx="404" cy="1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2898" y="4639"/>
              <a:ext cx="571" cy="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等腰三角形 38"/>
          <p:cNvSpPr/>
          <p:nvPr/>
        </p:nvSpPr>
        <p:spPr>
          <a:xfrm rot="16200000">
            <a:off x="6705600" y="2085975"/>
            <a:ext cx="316865" cy="18161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2" name="直接连接符 41"/>
          <p:cNvCxnSpPr>
            <a:stCxn id="39" idx="3"/>
            <a:endCxn id="14" idx="1"/>
          </p:cNvCxnSpPr>
          <p:nvPr/>
        </p:nvCxnSpPr>
        <p:spPr>
          <a:xfrm flipV="1">
            <a:off x="6955155" y="857885"/>
            <a:ext cx="974090" cy="1318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endCxn id="15" idx="1"/>
          </p:cNvCxnSpPr>
          <p:nvPr/>
        </p:nvCxnSpPr>
        <p:spPr>
          <a:xfrm flipV="1">
            <a:off x="6985635" y="1821815"/>
            <a:ext cx="943610" cy="3644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stCxn id="39" idx="3"/>
            <a:endCxn id="16" idx="1"/>
          </p:cNvCxnSpPr>
          <p:nvPr/>
        </p:nvCxnSpPr>
        <p:spPr>
          <a:xfrm>
            <a:off x="6955155" y="2176780"/>
            <a:ext cx="974090" cy="5257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>
            <a:stCxn id="39" idx="3"/>
            <a:endCxn id="68" idx="1"/>
          </p:cNvCxnSpPr>
          <p:nvPr/>
        </p:nvCxnSpPr>
        <p:spPr>
          <a:xfrm>
            <a:off x="6955155" y="2176780"/>
            <a:ext cx="974090" cy="2213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圆角矩形 53"/>
          <p:cNvSpPr/>
          <p:nvPr/>
        </p:nvSpPr>
        <p:spPr>
          <a:xfrm>
            <a:off x="7929245" y="3148330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付款</a:t>
            </a:r>
            <a:endParaRPr lang="zh-CN" altLang="en-US"/>
          </a:p>
        </p:txBody>
      </p:sp>
      <p:sp>
        <p:nvSpPr>
          <p:cNvPr id="55" name="圆角矩形 54"/>
          <p:cNvSpPr/>
          <p:nvPr/>
        </p:nvSpPr>
        <p:spPr>
          <a:xfrm>
            <a:off x="7929245" y="5845810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撤单</a:t>
            </a:r>
            <a:endParaRPr lang="zh-CN" altLang="en-US"/>
          </a:p>
        </p:txBody>
      </p:sp>
      <p:cxnSp>
        <p:nvCxnSpPr>
          <p:cNvPr id="56" name="直接连接符 55"/>
          <p:cNvCxnSpPr>
            <a:endCxn id="54" idx="1"/>
          </p:cNvCxnSpPr>
          <p:nvPr/>
        </p:nvCxnSpPr>
        <p:spPr>
          <a:xfrm>
            <a:off x="6985635" y="2231390"/>
            <a:ext cx="943610" cy="12553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圆角矩形 60"/>
          <p:cNvSpPr/>
          <p:nvPr/>
        </p:nvSpPr>
        <p:spPr>
          <a:xfrm>
            <a:off x="10290810" y="1923415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返回红包</a:t>
            </a:r>
            <a:endParaRPr lang="zh-CN" altLang="en-US"/>
          </a:p>
        </p:txBody>
      </p:sp>
      <p:sp>
        <p:nvSpPr>
          <p:cNvPr id="62" name="等腰三角形 61"/>
          <p:cNvSpPr/>
          <p:nvPr/>
        </p:nvSpPr>
        <p:spPr>
          <a:xfrm rot="16200000">
            <a:off x="9434830" y="1730375"/>
            <a:ext cx="316865" cy="18161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等腰三角形 62"/>
          <p:cNvSpPr/>
          <p:nvPr/>
        </p:nvSpPr>
        <p:spPr>
          <a:xfrm rot="16200000">
            <a:off x="9434830" y="2611755"/>
            <a:ext cx="316865" cy="18161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>
            <a:stCxn id="62" idx="3"/>
            <a:endCxn id="61" idx="1"/>
          </p:cNvCxnSpPr>
          <p:nvPr/>
        </p:nvCxnSpPr>
        <p:spPr>
          <a:xfrm>
            <a:off x="9684385" y="1821180"/>
            <a:ext cx="606425" cy="440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63" idx="3"/>
            <a:endCxn id="61" idx="1"/>
          </p:cNvCxnSpPr>
          <p:nvPr/>
        </p:nvCxnSpPr>
        <p:spPr>
          <a:xfrm flipV="1">
            <a:off x="9684385" y="2261870"/>
            <a:ext cx="606425" cy="440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圆角矩形 66"/>
          <p:cNvSpPr/>
          <p:nvPr/>
        </p:nvSpPr>
        <p:spPr>
          <a:xfrm>
            <a:off x="5200015" y="5365115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接单</a:t>
            </a:r>
            <a:endParaRPr lang="zh-CN" altLang="en-US"/>
          </a:p>
        </p:txBody>
      </p:sp>
      <p:sp>
        <p:nvSpPr>
          <p:cNvPr id="68" name="圆角矩形 67"/>
          <p:cNvSpPr/>
          <p:nvPr/>
        </p:nvSpPr>
        <p:spPr>
          <a:xfrm>
            <a:off x="7929245" y="4051935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撤单</a:t>
            </a:r>
            <a:endParaRPr lang="zh-CN" altLang="en-US"/>
          </a:p>
        </p:txBody>
      </p:sp>
      <p:sp>
        <p:nvSpPr>
          <p:cNvPr id="70" name="等腰三角形 69"/>
          <p:cNvSpPr/>
          <p:nvPr/>
        </p:nvSpPr>
        <p:spPr>
          <a:xfrm rot="16200000">
            <a:off x="6736080" y="5612765"/>
            <a:ext cx="316865" cy="18161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1" name="直接连接符 70"/>
          <p:cNvCxnSpPr>
            <a:stCxn id="70" idx="3"/>
            <a:endCxn id="55" idx="1"/>
          </p:cNvCxnSpPr>
          <p:nvPr/>
        </p:nvCxnSpPr>
        <p:spPr>
          <a:xfrm>
            <a:off x="6985635" y="5703570"/>
            <a:ext cx="943610" cy="480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endCxn id="7" idx="1"/>
          </p:cNvCxnSpPr>
          <p:nvPr/>
        </p:nvCxnSpPr>
        <p:spPr>
          <a:xfrm flipV="1">
            <a:off x="2247900" y="2177415"/>
            <a:ext cx="2952115" cy="88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圆角矩形 73"/>
          <p:cNvSpPr/>
          <p:nvPr/>
        </p:nvSpPr>
        <p:spPr>
          <a:xfrm>
            <a:off x="7929245" y="4997450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浏览订单</a:t>
            </a:r>
            <a:endParaRPr lang="zh-CN" altLang="en-US"/>
          </a:p>
        </p:txBody>
      </p:sp>
      <p:cxnSp>
        <p:nvCxnSpPr>
          <p:cNvPr id="75" name="直接连接符 74"/>
          <p:cNvCxnSpPr>
            <a:stCxn id="70" idx="3"/>
            <a:endCxn id="74" idx="1"/>
          </p:cNvCxnSpPr>
          <p:nvPr/>
        </p:nvCxnSpPr>
        <p:spPr>
          <a:xfrm flipV="1">
            <a:off x="6985635" y="5335905"/>
            <a:ext cx="943610" cy="367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67" idx="1"/>
          </p:cNvCxnSpPr>
          <p:nvPr/>
        </p:nvCxnSpPr>
        <p:spPr>
          <a:xfrm>
            <a:off x="2157095" y="5434965"/>
            <a:ext cx="3042920" cy="2686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圆角矩形 76"/>
          <p:cNvSpPr/>
          <p:nvPr/>
        </p:nvSpPr>
        <p:spPr>
          <a:xfrm>
            <a:off x="5200015" y="3713480"/>
            <a:ext cx="1573530" cy="6769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升级</a:t>
            </a:r>
            <a:r>
              <a:rPr lang="en-US" altLang="zh-CN"/>
              <a:t>vip</a:t>
            </a:r>
            <a:endParaRPr lang="en-US" altLang="zh-CN"/>
          </a:p>
        </p:txBody>
      </p:sp>
      <p:cxnSp>
        <p:nvCxnSpPr>
          <p:cNvPr id="78" name="直接连接符 77"/>
          <p:cNvCxnSpPr>
            <a:endCxn id="77" idx="1"/>
          </p:cNvCxnSpPr>
          <p:nvPr/>
        </p:nvCxnSpPr>
        <p:spPr>
          <a:xfrm>
            <a:off x="2203450" y="2493010"/>
            <a:ext cx="2996565" cy="15589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订单状态图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0520045" y="396240"/>
            <a:ext cx="833755" cy="89662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1981200" y="1691005"/>
            <a:ext cx="1337310" cy="12585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等待编辑</a:t>
            </a:r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643890" y="2028190"/>
            <a:ext cx="550545" cy="5664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" name="直接箭头连接符 6"/>
          <p:cNvCxnSpPr>
            <a:stCxn id="6" idx="6"/>
            <a:endCxn id="5" idx="1"/>
          </p:cNvCxnSpPr>
          <p:nvPr/>
        </p:nvCxnSpPr>
        <p:spPr>
          <a:xfrm>
            <a:off x="1194435" y="2311400"/>
            <a:ext cx="786765" cy="88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4541520" y="1722755"/>
            <a:ext cx="1572895" cy="12274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验证输入是否合法</a:t>
            </a:r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>
            <a:off x="3334385" y="2091055"/>
            <a:ext cx="125857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444240" y="172275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编辑信息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349625" y="2484120"/>
            <a:ext cx="122745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267075" y="248412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输入不合规</a:t>
            </a:r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10020300" y="1722755"/>
            <a:ext cx="1730375" cy="1226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等待司机接单</a:t>
            </a:r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6576695" y="1946910"/>
            <a:ext cx="2012950" cy="6635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do/</a:t>
            </a:r>
            <a:r>
              <a:rPr lang="zh-CN" altLang="en-US"/>
              <a:t>确定订单类型</a:t>
            </a:r>
            <a:endParaRPr lang="zh-CN" altLang="en-US"/>
          </a:p>
        </p:txBody>
      </p:sp>
      <p:cxnSp>
        <p:nvCxnSpPr>
          <p:cNvPr id="15" name="直接箭头连接符 14"/>
          <p:cNvCxnSpPr>
            <a:stCxn id="8" idx="3"/>
            <a:endCxn id="14" idx="1"/>
          </p:cNvCxnSpPr>
          <p:nvPr/>
        </p:nvCxnSpPr>
        <p:spPr>
          <a:xfrm flipV="1">
            <a:off x="6114415" y="2279015"/>
            <a:ext cx="462280" cy="577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0"/>
            <a:endCxn id="21" idx="4"/>
          </p:cNvCxnSpPr>
          <p:nvPr/>
        </p:nvCxnSpPr>
        <p:spPr>
          <a:xfrm flipV="1">
            <a:off x="10885805" y="1292860"/>
            <a:ext cx="51435" cy="4298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014460" y="1217295"/>
            <a:ext cx="1694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等待接单超时</a:t>
            </a:r>
            <a:r>
              <a:rPr lang="en-US" altLang="zh-CN"/>
              <a:t>]</a:t>
            </a:r>
            <a:endParaRPr lang="en-US" altLang="zh-CN"/>
          </a:p>
        </p:txBody>
      </p:sp>
      <p:sp>
        <p:nvSpPr>
          <p:cNvPr id="20" name="椭圆 19"/>
          <p:cNvSpPr/>
          <p:nvPr/>
        </p:nvSpPr>
        <p:spPr>
          <a:xfrm>
            <a:off x="10708640" y="608330"/>
            <a:ext cx="424815" cy="4718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10067290" y="4293870"/>
            <a:ext cx="1683385" cy="1226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接单成功</a:t>
            </a:r>
            <a:endParaRPr lang="zh-CN" altLang="en-US"/>
          </a:p>
        </p:txBody>
      </p:sp>
      <p:cxnSp>
        <p:nvCxnSpPr>
          <p:cNvPr id="23" name="直接箭头连接符 22"/>
          <p:cNvCxnSpPr>
            <a:stCxn id="13" idx="2"/>
            <a:endCxn id="22" idx="0"/>
          </p:cNvCxnSpPr>
          <p:nvPr/>
        </p:nvCxnSpPr>
        <p:spPr>
          <a:xfrm>
            <a:off x="10885805" y="2949575"/>
            <a:ext cx="23495" cy="13442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>
            <a:off x="8155305" y="2713990"/>
            <a:ext cx="1667510" cy="6832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可拼单订单</a:t>
            </a:r>
            <a:endParaRPr lang="zh-CN" altLang="en-US"/>
          </a:p>
        </p:txBody>
      </p:sp>
      <p:cxnSp>
        <p:nvCxnSpPr>
          <p:cNvPr id="25" name="直接箭头连接符 24"/>
          <p:cNvCxnSpPr>
            <a:stCxn id="14" idx="3"/>
            <a:endCxn id="24" idx="0"/>
          </p:cNvCxnSpPr>
          <p:nvPr/>
        </p:nvCxnSpPr>
        <p:spPr>
          <a:xfrm>
            <a:off x="8589645" y="2279015"/>
            <a:ext cx="399415" cy="4349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24" idx="3"/>
            <a:endCxn id="13" idx="1"/>
          </p:cNvCxnSpPr>
          <p:nvPr/>
        </p:nvCxnSpPr>
        <p:spPr>
          <a:xfrm flipV="1">
            <a:off x="9822815" y="2336165"/>
            <a:ext cx="197485" cy="7194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26"/>
          <p:cNvSpPr/>
          <p:nvPr/>
        </p:nvSpPr>
        <p:spPr>
          <a:xfrm>
            <a:off x="7188200" y="5064760"/>
            <a:ext cx="1494155" cy="11328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订单等待拼单</a:t>
            </a:r>
            <a:endParaRPr lang="zh-CN" altLang="en-US"/>
          </a:p>
        </p:txBody>
      </p:sp>
      <p:cxnSp>
        <p:nvCxnSpPr>
          <p:cNvPr id="28" name="直接箭头连接符 27"/>
          <p:cNvCxnSpPr>
            <a:stCxn id="22" idx="1"/>
            <a:endCxn id="27" idx="3"/>
          </p:cNvCxnSpPr>
          <p:nvPr/>
        </p:nvCxnSpPr>
        <p:spPr>
          <a:xfrm flipH="1">
            <a:off x="8682355" y="4907280"/>
            <a:ext cx="1384935" cy="7239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4356735" y="5096510"/>
            <a:ext cx="1368425" cy="11010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更新后的订单</a:t>
            </a:r>
            <a:endParaRPr lang="zh-CN" altLang="en-US"/>
          </a:p>
        </p:txBody>
      </p:sp>
      <p:cxnSp>
        <p:nvCxnSpPr>
          <p:cNvPr id="30" name="直接箭头连接符 29"/>
          <p:cNvCxnSpPr>
            <a:stCxn id="27" idx="1"/>
            <a:endCxn id="29" idx="3"/>
          </p:cNvCxnSpPr>
          <p:nvPr/>
        </p:nvCxnSpPr>
        <p:spPr>
          <a:xfrm flipH="1">
            <a:off x="5725160" y="5631180"/>
            <a:ext cx="1463040" cy="15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5908040" y="5316855"/>
            <a:ext cx="1097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重新计算</a:t>
            </a:r>
            <a:endParaRPr lang="zh-CN" altLang="en-US"/>
          </a:p>
          <a:p>
            <a:r>
              <a:rPr lang="zh-CN" altLang="en-US"/>
              <a:t>费用信息</a:t>
            </a:r>
            <a:endParaRPr lang="zh-CN" altLang="en-US"/>
          </a:p>
        </p:txBody>
      </p:sp>
      <p:sp>
        <p:nvSpPr>
          <p:cNvPr id="33" name="圆角矩形 32"/>
          <p:cNvSpPr/>
          <p:nvPr/>
        </p:nvSpPr>
        <p:spPr>
          <a:xfrm>
            <a:off x="518160" y="4954905"/>
            <a:ext cx="1463040" cy="1242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成功出单</a:t>
            </a:r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2169795" y="3397250"/>
            <a:ext cx="833755" cy="89662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2358390" y="3609340"/>
            <a:ext cx="424815" cy="4718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7" name="直接箭头连接符 36"/>
          <p:cNvCxnSpPr>
            <a:stCxn id="33" idx="0"/>
            <a:endCxn id="35" idx="4"/>
          </p:cNvCxnSpPr>
          <p:nvPr/>
        </p:nvCxnSpPr>
        <p:spPr>
          <a:xfrm flipV="1">
            <a:off x="1249680" y="4293870"/>
            <a:ext cx="1337310" cy="6610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/>
          <p:cNvSpPr/>
          <p:nvPr/>
        </p:nvSpPr>
        <p:spPr>
          <a:xfrm>
            <a:off x="2586990" y="5316855"/>
            <a:ext cx="1305560" cy="6140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do/</a:t>
            </a:r>
            <a:r>
              <a:rPr lang="zh-CN" altLang="en-US"/>
              <a:t>司机确认</a:t>
            </a:r>
            <a:endParaRPr lang="zh-CN" altLang="en-US"/>
          </a:p>
        </p:txBody>
      </p:sp>
      <p:cxnSp>
        <p:nvCxnSpPr>
          <p:cNvPr id="39" name="直接箭头连接符 38"/>
          <p:cNvCxnSpPr>
            <a:stCxn id="29" idx="1"/>
            <a:endCxn id="38" idx="3"/>
          </p:cNvCxnSpPr>
          <p:nvPr/>
        </p:nvCxnSpPr>
        <p:spPr>
          <a:xfrm flipH="1" flipV="1">
            <a:off x="3892550" y="5624195"/>
            <a:ext cx="464185" cy="228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>
            <a:stCxn id="38" idx="1"/>
            <a:endCxn id="33" idx="3"/>
          </p:cNvCxnSpPr>
          <p:nvPr/>
        </p:nvCxnSpPr>
        <p:spPr>
          <a:xfrm flipH="1" flipV="1">
            <a:off x="1981200" y="5576570"/>
            <a:ext cx="605790" cy="476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38" idx="0"/>
            <a:endCxn id="35" idx="5"/>
          </p:cNvCxnSpPr>
          <p:nvPr/>
        </p:nvCxnSpPr>
        <p:spPr>
          <a:xfrm flipH="1" flipV="1">
            <a:off x="2881630" y="4162425"/>
            <a:ext cx="358140" cy="11544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3145155" y="482854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取消</a:t>
            </a:r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6261735" y="3397250"/>
            <a:ext cx="1478915" cy="598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不可拼单订单</a:t>
            </a:r>
            <a:endParaRPr lang="zh-CN" altLang="en-US"/>
          </a:p>
        </p:txBody>
      </p:sp>
      <p:cxnSp>
        <p:nvCxnSpPr>
          <p:cNvPr id="44" name="直接箭头连接符 43"/>
          <p:cNvCxnSpPr>
            <a:stCxn id="14" idx="2"/>
            <a:endCxn id="19" idx="0"/>
          </p:cNvCxnSpPr>
          <p:nvPr/>
        </p:nvCxnSpPr>
        <p:spPr>
          <a:xfrm flipH="1">
            <a:off x="7001510" y="2610485"/>
            <a:ext cx="581660" cy="7867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圆角矩形 44"/>
          <p:cNvSpPr/>
          <p:nvPr/>
        </p:nvSpPr>
        <p:spPr>
          <a:xfrm>
            <a:off x="4162425" y="3430905"/>
            <a:ext cx="1757045" cy="650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等待司机接单</a:t>
            </a:r>
            <a:endParaRPr lang="zh-CN" altLang="en-US"/>
          </a:p>
        </p:txBody>
      </p:sp>
      <p:cxnSp>
        <p:nvCxnSpPr>
          <p:cNvPr id="31" name="直接箭头连接符 30"/>
          <p:cNvCxnSpPr>
            <a:stCxn id="19" idx="1"/>
            <a:endCxn id="45" idx="3"/>
          </p:cNvCxnSpPr>
          <p:nvPr/>
        </p:nvCxnSpPr>
        <p:spPr>
          <a:xfrm flipH="1">
            <a:off x="5919470" y="3696335"/>
            <a:ext cx="342265" cy="596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3892550" y="4293870"/>
            <a:ext cx="1683385" cy="5613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接单成功</a:t>
            </a:r>
            <a:endParaRPr lang="zh-CN" altLang="en-US"/>
          </a:p>
        </p:txBody>
      </p:sp>
      <p:cxnSp>
        <p:nvCxnSpPr>
          <p:cNvPr id="48" name="直接箭头连接符 47"/>
          <p:cNvCxnSpPr>
            <a:stCxn id="45" idx="2"/>
          </p:cNvCxnSpPr>
          <p:nvPr/>
        </p:nvCxnSpPr>
        <p:spPr>
          <a:xfrm flipH="1">
            <a:off x="5033010" y="4081145"/>
            <a:ext cx="8255" cy="1339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7" idx="1"/>
          </p:cNvCxnSpPr>
          <p:nvPr/>
        </p:nvCxnSpPr>
        <p:spPr>
          <a:xfrm flipH="1">
            <a:off x="3680460" y="4574540"/>
            <a:ext cx="212090" cy="7575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10915015" y="3541395"/>
            <a:ext cx="1236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按时接单</a:t>
            </a:r>
            <a:r>
              <a:rPr lang="en-US" altLang="zh-CN"/>
              <a:t>]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>
                <a:sym typeface="+mn-ea"/>
              </a:rPr>
              <a:t>下单规格说明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-635" y="1363980"/>
          <a:ext cx="12192000" cy="5494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1685"/>
                <a:gridCol w="10140315"/>
              </a:tblGrid>
              <a:tr h="6311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下单</a:t>
                      </a:r>
                      <a:endParaRPr lang="zh-CN" altLang="en-US"/>
                    </a:p>
                  </a:txBody>
                  <a:tcPr/>
                </a:tc>
              </a:tr>
              <a:tr h="4464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UC-1</a:t>
                      </a:r>
                      <a:endParaRPr lang="en-US" altLang="zh-CN"/>
                    </a:p>
                  </a:txBody>
                  <a:tcPr/>
                </a:tc>
              </a:tr>
              <a:tr h="4121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</a:t>
                      </a:r>
                      <a:endParaRPr lang="zh-CN" altLang="en-US"/>
                    </a:p>
                  </a:txBody>
                  <a:tcPr/>
                </a:tc>
              </a:tr>
              <a:tr h="29997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当用户下单时，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下单</a:t>
                      </a:r>
                      <a:r>
                        <a:rPr lang="en-US" altLang="zh-CN"/>
                        <a:t>”</a:t>
                      </a:r>
                      <a:r>
                        <a:rPr lang="zh-CN" altLang="en-US"/>
                        <a:t>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系统弹出页面，提示用户选择下单类型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系统接收用户选择下单类型，并弹出出发地编辑框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4.</a:t>
                      </a:r>
                      <a:r>
                        <a:rPr lang="zh-CN" altLang="en-US"/>
                        <a:t>用户编辑出发地地址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5.</a:t>
                      </a:r>
                      <a:r>
                        <a:rPr lang="zh-CN" altLang="en-US"/>
                        <a:t>系统接收用户编辑的出发地地址，并弹出目的地编辑框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6.</a:t>
                      </a:r>
                      <a:r>
                        <a:rPr lang="zh-CN" altLang="en-US"/>
                        <a:t>用户输入目的地址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7.</a:t>
                      </a:r>
                      <a:r>
                        <a:rPr lang="zh-CN" altLang="en-US"/>
                        <a:t>系统接收目的地址，并</a:t>
                      </a:r>
                      <a:r>
                        <a:rPr lang="zh-CN" altLang="en-US"/>
                        <a:t>弹出出发时间编辑框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8.</a:t>
                      </a:r>
                      <a:r>
                        <a:rPr lang="zh-CN" altLang="en-US" sz="1800">
                          <a:sym typeface="+mn-ea"/>
                        </a:rPr>
                        <a:t>系统接收出发时间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9.</a:t>
                      </a:r>
                      <a:r>
                        <a:rPr lang="zh-CN" altLang="en-US"/>
                        <a:t>用户选择订单类型是否为可拼单，并支付订单金额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10.</a:t>
                      </a:r>
                      <a:r>
                        <a:rPr lang="zh-CN" altLang="en-US"/>
                        <a:t>下单用例完成</a:t>
                      </a:r>
                      <a:endParaRPr lang="zh-CN" altLang="en-US"/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10045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非法的输入信息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接单规格说明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-635" y="1332865"/>
          <a:ext cx="12192635" cy="55251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1685"/>
                <a:gridCol w="10140950"/>
              </a:tblGrid>
              <a:tr h="63563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接单</a:t>
                      </a:r>
                      <a:endParaRPr lang="zh-CN" altLang="en-US"/>
                    </a:p>
                  </a:txBody>
                  <a:tcPr/>
                </a:tc>
              </a:tr>
              <a:tr h="4476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UC-2</a:t>
                      </a:r>
                      <a:endParaRPr lang="en-US" altLang="zh-CN"/>
                    </a:p>
                  </a:txBody>
                  <a:tcPr/>
                </a:tc>
              </a:tr>
              <a:tr h="41402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司机</a:t>
                      </a:r>
                      <a:endParaRPr lang="zh-CN" altLang="en-US"/>
                    </a:p>
                  </a:txBody>
                  <a:tcPr/>
                </a:tc>
              </a:tr>
              <a:tr h="301815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用户点击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接单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界面，</a:t>
                      </a:r>
                      <a:r>
                        <a:rPr lang="en-US" altLang="zh-CN"/>
                        <a:t>”</a:t>
                      </a:r>
                      <a:r>
                        <a:rPr lang="zh-CN" altLang="en-US"/>
                        <a:t>接单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用户浏览所有订单信息，并选择订单确认接单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司机确认接单，接单用例完成</a:t>
                      </a:r>
                      <a:endParaRPr lang="zh-CN" altLang="en-US"/>
                    </a:p>
                  </a:txBody>
                  <a:tcPr/>
                </a:tc>
              </a:tr>
              <a:tr h="100965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用户取消订单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34340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>
                <a:sym typeface="+mn-ea"/>
              </a:rPr>
              <a:t>分享订单规格说明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0" y="1278890"/>
          <a:ext cx="12191365" cy="5578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1685"/>
                <a:gridCol w="10139680"/>
              </a:tblGrid>
              <a:tr h="69405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分享订单</a:t>
                      </a:r>
                      <a:endParaRPr lang="zh-CN" altLang="en-US"/>
                    </a:p>
                  </a:txBody>
                  <a:tcPr/>
                </a:tc>
              </a:tr>
              <a:tr h="4476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UC-3</a:t>
                      </a:r>
                      <a:endParaRPr lang="en-US" altLang="zh-CN"/>
                    </a:p>
                  </a:txBody>
                  <a:tcPr/>
                </a:tc>
              </a:tr>
              <a:tr h="4133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用户、司机</a:t>
                      </a:r>
                      <a:endParaRPr lang="zh-CN" altLang="en-US"/>
                    </a:p>
                  </a:txBody>
                  <a:tcPr/>
                </a:tc>
              </a:tr>
              <a:tr h="30149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用户单击分享订单按钮，分享订单用例开始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受邀请用户查看订单信息，同意则加入订单成功，不同意则分享失败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等待加入的用户付款，付款成功后则拼单成功。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4.</a:t>
                      </a:r>
                      <a:r>
                        <a:rPr lang="zh-CN" altLang="en-US"/>
                        <a:t>订单分享成功后，系统根据拼单人数重新计算费用信息，并根据计算信息生成红包。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5.</a:t>
                      </a:r>
                      <a:r>
                        <a:rPr lang="zh-CN" altLang="en-US"/>
                        <a:t>将红包金额一部分生成为现金红包，一部分生成拼车券放入用户个人账户中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6.</a:t>
                      </a:r>
                      <a:r>
                        <a:rPr lang="zh-CN" altLang="en-US"/>
                        <a:t>更新订单信息，存入数据库中，并提示司机订单发生了更新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7.</a:t>
                      </a:r>
                      <a:r>
                        <a:rPr lang="zh-CN" altLang="en-US"/>
                        <a:t>分享订单用例结束</a:t>
                      </a:r>
                      <a:endParaRPr lang="zh-CN" altLang="en-US"/>
                    </a:p>
                  </a:txBody>
                  <a:tcPr/>
                </a:tc>
              </a:tr>
              <a:tr h="10083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用户退出订单。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34340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>
                <a:sym typeface="+mn-ea"/>
              </a:rPr>
              <a:t>浏览订单规格说明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0" y="1287780"/>
          <a:ext cx="12191365" cy="557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1685"/>
                <a:gridCol w="10139680"/>
              </a:tblGrid>
              <a:tr h="6915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浏览订单</a:t>
                      </a:r>
                      <a:endParaRPr lang="zh-CN" altLang="en-US"/>
                    </a:p>
                  </a:txBody>
                  <a:tcPr/>
                </a:tc>
              </a:tr>
              <a:tr h="4464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UC-4</a:t>
                      </a:r>
                      <a:endParaRPr lang="en-US" altLang="zh-CN"/>
                    </a:p>
                  </a:txBody>
                  <a:tcPr/>
                </a:tc>
              </a:tr>
              <a:tr h="41275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</a:t>
                      </a:r>
                      <a:endParaRPr lang="zh-CN" altLang="en-US"/>
                    </a:p>
                  </a:txBody>
                  <a:tcPr/>
                </a:tc>
              </a:tr>
              <a:tr h="30118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用户点击订单页面，</a:t>
                      </a:r>
                      <a:r>
                        <a:rPr lang="en-US" altLang="zh-CN"/>
                        <a:t>”</a:t>
                      </a:r>
                      <a:r>
                        <a:rPr lang="zh-CN" altLang="en-US"/>
                        <a:t>浏览订单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系统从数据库中读取当前正在等待拼单的订单，并将订单显示在订单页面上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浏览订单用例结束</a:t>
                      </a:r>
                      <a:endParaRPr lang="zh-CN" altLang="en-US"/>
                    </a:p>
                  </a:txBody>
                  <a:tcPr/>
                </a:tc>
              </a:tr>
              <a:tr h="10077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>
                <a:sym typeface="+mn-ea"/>
              </a:rPr>
              <a:t>拼单规格说明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0" y="1273175"/>
          <a:ext cx="12204065" cy="559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3590"/>
                <a:gridCol w="10150475"/>
              </a:tblGrid>
              <a:tr h="6946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拼单</a:t>
                      </a:r>
                      <a:endParaRPr lang="zh-CN" altLang="en-US"/>
                    </a:p>
                  </a:txBody>
                  <a:tcPr/>
                </a:tc>
              </a:tr>
              <a:tr h="4483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UC-5</a:t>
                      </a:r>
                      <a:endParaRPr lang="en-US" altLang="zh-CN"/>
                    </a:p>
                  </a:txBody>
                  <a:tcPr/>
                </a:tc>
              </a:tr>
              <a:tr h="41592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</a:t>
                      </a:r>
                      <a:endParaRPr lang="zh-CN" altLang="en-US"/>
                    </a:p>
                  </a:txBody>
                  <a:tcPr/>
                </a:tc>
              </a:tr>
              <a:tr h="30270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用户进入订单界面，单击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拼单</a:t>
                      </a:r>
                      <a:r>
                        <a:rPr lang="en-US" altLang="zh-CN"/>
                        <a:t>”</a:t>
                      </a:r>
                      <a:r>
                        <a:rPr lang="zh-CN" altLang="en-US"/>
                        <a:t>按钮，拼单用例开始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系统根据订单信息，与当前拼单人数计算金额，并弹出支付页面，支付完成拼单成功，否则拼单失败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用户支付后，系统更新数据库的订单信息，并通知车主订单更新信息。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4.</a:t>
                      </a:r>
                      <a:r>
                        <a:rPr lang="zh-CN" altLang="en-US"/>
                        <a:t>拼单用例完成</a:t>
                      </a:r>
                      <a:endParaRPr lang="zh-CN" altLang="en-US"/>
                    </a:p>
                  </a:txBody>
                  <a:tcPr/>
                </a:tc>
              </a:tr>
              <a:tr h="10121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下单活动图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995680" y="1560830"/>
          <a:ext cx="9890760" cy="4385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8460"/>
                <a:gridCol w="1648460"/>
                <a:gridCol w="2491740"/>
                <a:gridCol w="1178560"/>
                <a:gridCol w="1275080"/>
                <a:gridCol w="1648460"/>
              </a:tblGrid>
              <a:tr h="14617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网页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订单编辑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支付金额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后台数据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司机界面</a:t>
                      </a:r>
                      <a:endParaRPr lang="zh-CN" altLang="en-US"/>
                    </a:p>
                  </a:txBody>
                  <a:tcPr/>
                </a:tc>
              </a:tr>
              <a:tr h="292417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笑脸 4"/>
          <p:cNvSpPr/>
          <p:nvPr/>
        </p:nvSpPr>
        <p:spPr>
          <a:xfrm>
            <a:off x="1587500" y="2183765"/>
            <a:ext cx="553085" cy="42862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1366520" y="3164840"/>
            <a:ext cx="885190" cy="4565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登录</a:t>
            </a:r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3026410" y="3164840"/>
            <a:ext cx="816610" cy="455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验证</a:t>
            </a:r>
            <a:endParaRPr lang="zh-CN" altLang="en-US"/>
          </a:p>
        </p:txBody>
      </p:sp>
      <p:cxnSp>
        <p:nvCxnSpPr>
          <p:cNvPr id="10" name="直接箭头连接符 9"/>
          <p:cNvCxnSpPr>
            <a:stCxn id="6" idx="3"/>
            <a:endCxn id="9" idx="1"/>
          </p:cNvCxnSpPr>
          <p:nvPr/>
        </p:nvCxnSpPr>
        <p:spPr>
          <a:xfrm flipV="1">
            <a:off x="2251710" y="3392805"/>
            <a:ext cx="774700" cy="6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073910" y="3775710"/>
            <a:ext cx="551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否</a:t>
            </a:r>
            <a:r>
              <a:rPr lang="en-US" altLang="zh-CN"/>
              <a:t>]</a:t>
            </a:r>
            <a:endParaRPr lang="en-US" altLang="zh-CN"/>
          </a:p>
        </p:txBody>
      </p:sp>
      <p:sp>
        <p:nvSpPr>
          <p:cNvPr id="12" name="菱形 11"/>
          <p:cNvSpPr/>
          <p:nvPr/>
        </p:nvSpPr>
        <p:spPr>
          <a:xfrm>
            <a:off x="2889250" y="3802380"/>
            <a:ext cx="953770" cy="31559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stCxn id="12" idx="1"/>
            <a:endCxn id="6" idx="2"/>
          </p:cNvCxnSpPr>
          <p:nvPr/>
        </p:nvCxnSpPr>
        <p:spPr>
          <a:xfrm flipH="1" flipV="1">
            <a:off x="1809115" y="3621405"/>
            <a:ext cx="1080135" cy="339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9" idx="2"/>
            <a:endCxn id="12" idx="0"/>
          </p:cNvCxnSpPr>
          <p:nvPr/>
        </p:nvCxnSpPr>
        <p:spPr>
          <a:xfrm flipH="1">
            <a:off x="3366135" y="3620770"/>
            <a:ext cx="68580" cy="1816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/>
          <p:cNvSpPr/>
          <p:nvPr/>
        </p:nvSpPr>
        <p:spPr>
          <a:xfrm>
            <a:off x="4435475" y="3510280"/>
            <a:ext cx="967740" cy="607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选择拼单类型</a:t>
            </a:r>
            <a:endParaRPr lang="zh-CN" altLang="en-US"/>
          </a:p>
        </p:txBody>
      </p:sp>
      <p:cxnSp>
        <p:nvCxnSpPr>
          <p:cNvPr id="7" name="直接箭头连接符 6"/>
          <p:cNvCxnSpPr>
            <a:stCxn id="12" idx="3"/>
            <a:endCxn id="15" idx="1"/>
          </p:cNvCxnSpPr>
          <p:nvPr/>
        </p:nvCxnSpPr>
        <p:spPr>
          <a:xfrm flipV="1">
            <a:off x="3843020" y="3814445"/>
            <a:ext cx="592455" cy="1460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5762625" y="3536315"/>
            <a:ext cx="967740" cy="607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编辑订单</a:t>
            </a:r>
            <a:endParaRPr lang="zh-CN" altLang="en-US"/>
          </a:p>
        </p:txBody>
      </p:sp>
      <p:cxnSp>
        <p:nvCxnSpPr>
          <p:cNvPr id="16" name="直接箭头连接符 15"/>
          <p:cNvCxnSpPr>
            <a:stCxn id="15" idx="3"/>
            <a:endCxn id="8" idx="1"/>
          </p:cNvCxnSpPr>
          <p:nvPr/>
        </p:nvCxnSpPr>
        <p:spPr>
          <a:xfrm>
            <a:off x="5403215" y="3814445"/>
            <a:ext cx="359410" cy="260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6979285" y="3523615"/>
            <a:ext cx="967740" cy="607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支付</a:t>
            </a:r>
            <a:endParaRPr lang="zh-CN" altLang="en-US"/>
          </a:p>
        </p:txBody>
      </p:sp>
      <p:cxnSp>
        <p:nvCxnSpPr>
          <p:cNvPr id="18" name="直接箭头连接符 17"/>
          <p:cNvCxnSpPr>
            <a:stCxn id="8" idx="3"/>
            <a:endCxn id="17" idx="1"/>
          </p:cNvCxnSpPr>
          <p:nvPr/>
        </p:nvCxnSpPr>
        <p:spPr>
          <a:xfrm flipV="1">
            <a:off x="6730365" y="3827780"/>
            <a:ext cx="248920" cy="127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菱形 18"/>
          <p:cNvSpPr/>
          <p:nvPr/>
        </p:nvSpPr>
        <p:spPr>
          <a:xfrm>
            <a:off x="7138035" y="4631055"/>
            <a:ext cx="650240" cy="34607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5556250" y="4631055"/>
            <a:ext cx="1022985" cy="5251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取消订单</a:t>
            </a:r>
            <a:endParaRPr lang="zh-CN" altLang="en-US"/>
          </a:p>
        </p:txBody>
      </p:sp>
      <p:cxnSp>
        <p:nvCxnSpPr>
          <p:cNvPr id="21" name="直接箭头连接符 20"/>
          <p:cNvCxnSpPr>
            <a:stCxn id="17" idx="2"/>
            <a:endCxn id="19" idx="0"/>
          </p:cNvCxnSpPr>
          <p:nvPr/>
        </p:nvCxnSpPr>
        <p:spPr>
          <a:xfrm>
            <a:off x="7463155" y="4131310"/>
            <a:ext cx="0" cy="4997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19" idx="1"/>
            <a:endCxn id="20" idx="3"/>
          </p:cNvCxnSpPr>
          <p:nvPr/>
        </p:nvCxnSpPr>
        <p:spPr>
          <a:xfrm flipH="1">
            <a:off x="6579235" y="4804410"/>
            <a:ext cx="558800" cy="89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586855" y="4804410"/>
            <a:ext cx="551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否</a:t>
            </a:r>
            <a:r>
              <a:rPr lang="en-US" altLang="zh-CN"/>
              <a:t>]</a:t>
            </a:r>
            <a:endParaRPr lang="en-US" altLang="zh-CN"/>
          </a:p>
        </p:txBody>
      </p:sp>
      <p:sp>
        <p:nvSpPr>
          <p:cNvPr id="24" name="圆角矩形 23"/>
          <p:cNvSpPr/>
          <p:nvPr/>
        </p:nvSpPr>
        <p:spPr>
          <a:xfrm>
            <a:off x="8210550" y="4551680"/>
            <a:ext cx="871220" cy="594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提交订单</a:t>
            </a:r>
            <a:endParaRPr lang="zh-CN" altLang="en-US"/>
          </a:p>
        </p:txBody>
      </p:sp>
      <p:cxnSp>
        <p:nvCxnSpPr>
          <p:cNvPr id="25" name="直接箭头连接符 24"/>
          <p:cNvCxnSpPr>
            <a:stCxn id="19" idx="3"/>
            <a:endCxn id="24" idx="1"/>
          </p:cNvCxnSpPr>
          <p:nvPr/>
        </p:nvCxnSpPr>
        <p:spPr>
          <a:xfrm>
            <a:off x="7788275" y="4804410"/>
            <a:ext cx="422275" cy="444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7659370" y="4848860"/>
            <a:ext cx="551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是</a:t>
            </a:r>
            <a:r>
              <a:rPr lang="en-US" altLang="zh-CN"/>
              <a:t>]</a:t>
            </a:r>
            <a:endParaRPr lang="en-US" altLang="zh-CN"/>
          </a:p>
        </p:txBody>
      </p:sp>
      <p:sp>
        <p:nvSpPr>
          <p:cNvPr id="30" name="圆角矩形 29"/>
          <p:cNvSpPr/>
          <p:nvPr/>
        </p:nvSpPr>
        <p:spPr>
          <a:xfrm>
            <a:off x="9662160" y="4529455"/>
            <a:ext cx="871220" cy="594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等待接单</a:t>
            </a:r>
            <a:endParaRPr lang="zh-CN" altLang="en-US"/>
          </a:p>
        </p:txBody>
      </p:sp>
      <p:cxnSp>
        <p:nvCxnSpPr>
          <p:cNvPr id="31" name="直接箭头连接符 30"/>
          <p:cNvCxnSpPr>
            <a:stCxn id="24" idx="3"/>
            <a:endCxn id="30" idx="1"/>
          </p:cNvCxnSpPr>
          <p:nvPr/>
        </p:nvCxnSpPr>
        <p:spPr>
          <a:xfrm flipV="1">
            <a:off x="9081770" y="4826635"/>
            <a:ext cx="580390" cy="22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类图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4176395" y="3989705"/>
          <a:ext cx="2020570" cy="279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4203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9793605" y="259080"/>
          <a:ext cx="1832610" cy="1645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2610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Car</a:t>
                      </a:r>
                      <a:endParaRPr lang="en-US" altLang="zh-CN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Appearance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Number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Brand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9935845" y="4802505"/>
          <a:ext cx="1690370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37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Order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from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destination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departure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pay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customer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9864725" y="2072640"/>
          <a:ext cx="183261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261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Driver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&lt;&lt;-&gt;&gt;</a:t>
                      </a:r>
                      <a:r>
                        <a:rPr lang="en-US" altLang="zh-CN"/>
                        <a:t>name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&lt;&lt;-&gt;&gt;</a:t>
                      </a:r>
                      <a:r>
                        <a:rPr lang="en-US" altLang="zh-CN"/>
                        <a:t>age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&lt;&lt;-&gt;&gt;</a:t>
                      </a:r>
                      <a:r>
                        <a:rPr lang="en-US" altLang="zh-CN"/>
                        <a:t>sex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&lt;&lt;-&gt;&gt;</a:t>
                      </a:r>
                      <a:r>
                        <a:rPr lang="en-US" altLang="zh-CN"/>
                        <a:t>address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&lt;&lt;-&gt;&gt;money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dealOrder</a:t>
                      </a:r>
                      <a:r>
                        <a:rPr lang="zh-CN" altLang="en-US"/>
                        <a:t>（）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deleteOrder</a:t>
                      </a:r>
                      <a:r>
                        <a:rPr lang="zh-CN" altLang="en-US"/>
                        <a:t>（）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9" name="直接箭头连接符 8"/>
          <p:cNvCxnSpPr>
            <a:stCxn id="7" idx="0"/>
            <a:endCxn id="5" idx="2"/>
          </p:cNvCxnSpPr>
          <p:nvPr/>
        </p:nvCxnSpPr>
        <p:spPr>
          <a:xfrm flipH="1" flipV="1">
            <a:off x="10709910" y="1905000"/>
            <a:ext cx="71120" cy="167640"/>
          </a:xfrm>
          <a:prstGeom prst="straightConnector1">
            <a:avLst/>
          </a:prstGeom>
          <a:ln>
            <a:prstDash val="sysDash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箭头连接符 9"/>
          <p:cNvCxnSpPr>
            <a:stCxn id="7" idx="2"/>
            <a:endCxn id="6" idx="0"/>
          </p:cNvCxnSpPr>
          <p:nvPr/>
        </p:nvCxnSpPr>
        <p:spPr>
          <a:xfrm>
            <a:off x="10781030" y="4556760"/>
            <a:ext cx="0" cy="2457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肘形连接符 10"/>
          <p:cNvCxnSpPr>
            <a:stCxn id="4" idx="2"/>
            <a:endCxn id="6" idx="1"/>
          </p:cNvCxnSpPr>
          <p:nvPr/>
        </p:nvCxnSpPr>
        <p:spPr>
          <a:xfrm rot="5400000" flipV="1">
            <a:off x="7258368" y="3100388"/>
            <a:ext cx="605790" cy="4749165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" name="表格 2"/>
          <p:cNvGraphicFramePr/>
          <p:nvPr/>
        </p:nvGraphicFramePr>
        <p:xfrm>
          <a:off x="838200" y="1374775"/>
          <a:ext cx="2020570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3708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表格 12"/>
          <p:cNvGraphicFramePr/>
          <p:nvPr/>
        </p:nvGraphicFramePr>
        <p:xfrm>
          <a:off x="838200" y="3265170"/>
          <a:ext cx="2020570" cy="279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4203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Customer_vip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7" name="等腰三角形 16"/>
          <p:cNvSpPr/>
          <p:nvPr/>
        </p:nvSpPr>
        <p:spPr>
          <a:xfrm rot="5580000">
            <a:off x="3920490" y="4010660"/>
            <a:ext cx="284480" cy="25590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等腰三角形 18"/>
          <p:cNvSpPr/>
          <p:nvPr/>
        </p:nvSpPr>
        <p:spPr>
          <a:xfrm rot="7080000">
            <a:off x="3876040" y="4488815"/>
            <a:ext cx="284480" cy="25590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0" name="直接连接符 19"/>
          <p:cNvCxnSpPr>
            <a:stCxn id="3" idx="3"/>
            <a:endCxn id="17" idx="3"/>
          </p:cNvCxnSpPr>
          <p:nvPr/>
        </p:nvCxnSpPr>
        <p:spPr>
          <a:xfrm>
            <a:off x="2858770" y="2063115"/>
            <a:ext cx="1076325" cy="206883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stCxn id="13" idx="3"/>
            <a:endCxn id="19" idx="3"/>
          </p:cNvCxnSpPr>
          <p:nvPr/>
        </p:nvCxnSpPr>
        <p:spPr>
          <a:xfrm>
            <a:off x="2858770" y="3856355"/>
            <a:ext cx="1046480" cy="70040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2" name="表格 21"/>
          <p:cNvGraphicFramePr/>
          <p:nvPr/>
        </p:nvGraphicFramePr>
        <p:xfrm>
          <a:off x="4558030" y="1070610"/>
          <a:ext cx="202057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CustomerMethod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addOrder</a:t>
                      </a:r>
                      <a:r>
                        <a:rPr lang="zh-CN" altLang="en-US"/>
                        <a:t>（）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shareOder</a:t>
                      </a:r>
                      <a:r>
                        <a:rPr lang="zh-CN" altLang="en-US"/>
                        <a:t>（）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joinOrder</a:t>
                      </a:r>
                      <a:r>
                        <a:rPr lang="zh-CN" altLang="en-US"/>
                        <a:t>（）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deleteOrder</a:t>
                      </a:r>
                      <a:r>
                        <a:rPr lang="zh-CN" altLang="en-US"/>
                        <a:t>（）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3" name="等腰三角形 22"/>
          <p:cNvSpPr/>
          <p:nvPr/>
        </p:nvSpPr>
        <p:spPr>
          <a:xfrm>
            <a:off x="5036185" y="3323590"/>
            <a:ext cx="301625" cy="21145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4" name="直接连接符 23"/>
          <p:cNvCxnSpPr>
            <a:stCxn id="4" idx="0"/>
            <a:endCxn id="23" idx="3"/>
          </p:cNvCxnSpPr>
          <p:nvPr/>
        </p:nvCxnSpPr>
        <p:spPr>
          <a:xfrm flipV="1">
            <a:off x="5186680" y="3535045"/>
            <a:ext cx="635" cy="45466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6" name="表格 25"/>
          <p:cNvGraphicFramePr/>
          <p:nvPr/>
        </p:nvGraphicFramePr>
        <p:xfrm>
          <a:off x="838200" y="4962525"/>
          <a:ext cx="2561590" cy="1182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1590"/>
              </a:tblGrid>
              <a:tr h="4203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Creator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function(</a:t>
                      </a:r>
                      <a:r>
                        <a:rPr lang="zh-CN" altLang="en-US"/>
                        <a:t>）：</a:t>
                      </a:r>
                      <a:r>
                        <a:rPr lang="en-US" altLang="zh-CN"/>
                        <a:t>Customer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7" name="肘形连接符 26"/>
          <p:cNvCxnSpPr>
            <a:stCxn id="26" idx="1"/>
            <a:endCxn id="3" idx="1"/>
          </p:cNvCxnSpPr>
          <p:nvPr/>
        </p:nvCxnSpPr>
        <p:spPr>
          <a:xfrm rot="10800000">
            <a:off x="838200" y="2063115"/>
            <a:ext cx="3175" cy="3490595"/>
          </a:xfrm>
          <a:prstGeom prst="bentConnector3">
            <a:avLst>
              <a:gd name="adj1" fmla="val 7600000"/>
            </a:avLst>
          </a:prstGeom>
          <a:ln>
            <a:bevel/>
            <a:tailEnd type="arrow" w="med" len="med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28" name="肘形连接符 27"/>
          <p:cNvCxnSpPr>
            <a:endCxn id="13" idx="1"/>
          </p:cNvCxnSpPr>
          <p:nvPr/>
        </p:nvCxnSpPr>
        <p:spPr>
          <a:xfrm rot="16200000" flipV="1">
            <a:off x="93345" y="4600575"/>
            <a:ext cx="2182495" cy="693420"/>
          </a:xfrm>
          <a:prstGeom prst="bentConnector4">
            <a:avLst>
              <a:gd name="adj1" fmla="val -16075"/>
              <a:gd name="adj2" fmla="val 134386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/>
          <p:cNvGraphicFramePr/>
          <p:nvPr/>
        </p:nvGraphicFramePr>
        <p:xfrm>
          <a:off x="7208520" y="955040"/>
          <a:ext cx="2020570" cy="2194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DriverMethod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dealOrder</a:t>
                      </a:r>
                      <a:r>
                        <a:rPr lang="zh-CN" altLang="en-US"/>
                        <a:t>（）</a:t>
                      </a:r>
                      <a:r>
                        <a:rPr lang="en-US" altLang="zh-CN"/>
                        <a:t>deleteOder</a:t>
                      </a:r>
                      <a:r>
                        <a:rPr lang="zh-CN" altLang="en-US"/>
                        <a:t>（）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joinOrder</a:t>
                      </a:r>
                      <a:r>
                        <a:rPr lang="zh-CN" altLang="en-US"/>
                        <a:t>（）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deleteOrder</a:t>
                      </a:r>
                      <a:r>
                        <a:rPr lang="zh-CN" altLang="en-US"/>
                        <a:t>（）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0" y="894080"/>
            <a:ext cx="12176760" cy="1221740"/>
          </a:xfrm>
          <a:prstGeom prst="rect">
            <a:avLst/>
          </a:prstGeom>
          <a:solidFill>
            <a:schemeClr val="accent4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斜纹 2"/>
          <p:cNvSpPr/>
          <p:nvPr/>
        </p:nvSpPr>
        <p:spPr>
          <a:xfrm>
            <a:off x="7567930" y="893445"/>
            <a:ext cx="2202815" cy="1223010"/>
          </a:xfrm>
          <a:prstGeom prst="diagStri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39825" y="2508250"/>
            <a:ext cx="7287895" cy="37846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组长：李沐峰</a:t>
            </a:r>
            <a:endParaRPr lang="zh-CN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组员：伍思凯</a:t>
            </a:r>
            <a:endParaRPr lang="zh-CN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         </a:t>
            </a:r>
            <a:r>
              <a:rPr lang="zh-CN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刘盛盛</a:t>
            </a:r>
            <a:endParaRPr lang="zh-CN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         </a:t>
            </a:r>
            <a:r>
              <a:rPr lang="zh-CN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丁启超</a:t>
            </a:r>
            <a:endParaRPr lang="zh-CN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类图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2907665" y="2842260"/>
          <a:ext cx="226314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314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Customer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/>
        </p:nvGraphicFramePr>
        <p:xfrm>
          <a:off x="2725420" y="1483995"/>
          <a:ext cx="262763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763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CustomerMehod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表格 13"/>
          <p:cNvGraphicFramePr/>
          <p:nvPr/>
        </p:nvGraphicFramePr>
        <p:xfrm>
          <a:off x="790575" y="4143375"/>
          <a:ext cx="2976245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6245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Customer_normal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5" name="表格 14"/>
          <p:cNvGraphicFramePr/>
          <p:nvPr/>
        </p:nvGraphicFramePr>
        <p:xfrm>
          <a:off x="4727575" y="4143375"/>
          <a:ext cx="2976245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6245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Customer_vip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6" name="表格 15"/>
          <p:cNvGraphicFramePr/>
          <p:nvPr/>
        </p:nvGraphicFramePr>
        <p:xfrm>
          <a:off x="2907665" y="5429885"/>
          <a:ext cx="226314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314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Creator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8" name="表格 17"/>
          <p:cNvGraphicFramePr/>
          <p:nvPr/>
        </p:nvGraphicFramePr>
        <p:xfrm>
          <a:off x="6791325" y="2842260"/>
          <a:ext cx="175387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87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Order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表格 24"/>
          <p:cNvGraphicFramePr/>
          <p:nvPr/>
        </p:nvGraphicFramePr>
        <p:xfrm>
          <a:off x="9554210" y="2842260"/>
          <a:ext cx="175387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87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Driver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9" name="表格 28"/>
          <p:cNvGraphicFramePr/>
          <p:nvPr/>
        </p:nvGraphicFramePr>
        <p:xfrm>
          <a:off x="9490710" y="1317625"/>
          <a:ext cx="175387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87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Car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0" name="等腰三角形 29"/>
          <p:cNvSpPr/>
          <p:nvPr/>
        </p:nvSpPr>
        <p:spPr>
          <a:xfrm>
            <a:off x="3841115" y="1976755"/>
            <a:ext cx="396875" cy="30162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1" name="直接连接符 30"/>
          <p:cNvCxnSpPr>
            <a:stCxn id="2" idx="0"/>
            <a:endCxn id="30" idx="3"/>
          </p:cNvCxnSpPr>
          <p:nvPr/>
        </p:nvCxnSpPr>
        <p:spPr>
          <a:xfrm flipV="1">
            <a:off x="4039235" y="2278380"/>
            <a:ext cx="635" cy="56388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等腰三角形 31"/>
          <p:cNvSpPr/>
          <p:nvPr/>
        </p:nvSpPr>
        <p:spPr>
          <a:xfrm>
            <a:off x="3936365" y="3335020"/>
            <a:ext cx="206375" cy="28575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3" name="肘形连接符 32"/>
          <p:cNvCxnSpPr>
            <a:stCxn id="14" idx="0"/>
            <a:endCxn id="32" idx="3"/>
          </p:cNvCxnSpPr>
          <p:nvPr/>
        </p:nvCxnSpPr>
        <p:spPr>
          <a:xfrm rot="16200000">
            <a:off x="2898140" y="3001645"/>
            <a:ext cx="522605" cy="1760855"/>
          </a:xfrm>
          <a:prstGeom prst="bentConnector3">
            <a:avLst>
              <a:gd name="adj1" fmla="val 4993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肘形连接符 33"/>
          <p:cNvCxnSpPr/>
          <p:nvPr/>
        </p:nvCxnSpPr>
        <p:spPr>
          <a:xfrm>
            <a:off x="4039235" y="3881755"/>
            <a:ext cx="2200275" cy="50863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6" idx="0"/>
            <a:endCxn id="14" idx="2"/>
          </p:cNvCxnSpPr>
          <p:nvPr/>
        </p:nvCxnSpPr>
        <p:spPr>
          <a:xfrm rot="16200000" flipV="1">
            <a:off x="2762250" y="4152900"/>
            <a:ext cx="793750" cy="176022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连接符 35"/>
          <p:cNvCxnSpPr>
            <a:stCxn id="16" idx="0"/>
            <a:endCxn id="15" idx="2"/>
          </p:cNvCxnSpPr>
          <p:nvPr/>
        </p:nvCxnSpPr>
        <p:spPr>
          <a:xfrm rot="16200000">
            <a:off x="4730750" y="3944620"/>
            <a:ext cx="793750" cy="217678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" idx="3"/>
            <a:endCxn id="18" idx="1"/>
          </p:cNvCxnSpPr>
          <p:nvPr/>
        </p:nvCxnSpPr>
        <p:spPr>
          <a:xfrm>
            <a:off x="5170805" y="3088640"/>
            <a:ext cx="16205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25" idx="1"/>
            <a:endCxn id="18" idx="3"/>
          </p:cNvCxnSpPr>
          <p:nvPr/>
        </p:nvCxnSpPr>
        <p:spPr>
          <a:xfrm flipH="1">
            <a:off x="8545195" y="3088640"/>
            <a:ext cx="10090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>
            <a:stCxn id="25" idx="0"/>
            <a:endCxn id="29" idx="2"/>
          </p:cNvCxnSpPr>
          <p:nvPr/>
        </p:nvCxnSpPr>
        <p:spPr>
          <a:xfrm flipH="1" flipV="1">
            <a:off x="10367645" y="1810385"/>
            <a:ext cx="63500" cy="1031875"/>
          </a:xfrm>
          <a:prstGeom prst="straightConnector1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表格 41"/>
          <p:cNvGraphicFramePr/>
          <p:nvPr/>
        </p:nvGraphicFramePr>
        <p:xfrm>
          <a:off x="6791325" y="1317625"/>
          <a:ext cx="175387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87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Dicount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4" name="直接箭头连接符 43"/>
          <p:cNvCxnSpPr>
            <a:stCxn id="18" idx="0"/>
            <a:endCxn id="42" idx="2"/>
          </p:cNvCxnSpPr>
          <p:nvPr/>
        </p:nvCxnSpPr>
        <p:spPr>
          <a:xfrm flipV="1">
            <a:off x="7668260" y="1810385"/>
            <a:ext cx="0" cy="1031875"/>
          </a:xfrm>
          <a:prstGeom prst="straightConnector1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类图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2981325" y="371475"/>
          <a:ext cx="2020570" cy="279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4203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name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age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sex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address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money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discount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10135235" y="720725"/>
          <a:ext cx="1832610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261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Car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Appearance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Number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047105" y="720725"/>
          <a:ext cx="169037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370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Order</a:t>
                      </a:r>
                      <a:endParaRPr lang="en-US" altLang="zh-CN"/>
                    </a:p>
                  </a:txBody>
                  <a:tcPr/>
                </a:tc>
              </a:tr>
              <a:tr h="17373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from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destination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departure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customer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driver</a:t>
                      </a:r>
                      <a:endParaRPr lang="en-US" altLang="zh-CN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addCustomer()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addDriver()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calulateBill()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7960995" y="720725"/>
          <a:ext cx="183261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261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Driver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name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age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sex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address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money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dealOrder</a:t>
                      </a:r>
                      <a:r>
                        <a:rPr lang="zh-CN" altLang="en-US"/>
                        <a:t>（）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deleteOrder</a:t>
                      </a:r>
                      <a:r>
                        <a:rPr lang="zh-CN" altLang="en-US"/>
                        <a:t>（）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/>
        </p:nvGraphicFramePr>
        <p:xfrm>
          <a:off x="448310" y="4613910"/>
          <a:ext cx="2020570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3708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Customer_01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表格 12"/>
          <p:cNvGraphicFramePr/>
          <p:nvPr/>
        </p:nvGraphicFramePr>
        <p:xfrm>
          <a:off x="3267710" y="3479165"/>
          <a:ext cx="2004695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4695"/>
              </a:tblGrid>
              <a:tr h="489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Customer_vip</a:t>
                      </a:r>
                      <a:endParaRPr lang="en-US" altLang="zh-CN"/>
                    </a:p>
                  </a:txBody>
                  <a:tcPr/>
                </a:tc>
              </a:tr>
              <a:tr h="44323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time</a:t>
                      </a:r>
                      <a:endParaRPr lang="en-US" altLang="zh-CN"/>
                    </a:p>
                  </a:txBody>
                  <a:tcPr/>
                </a:tc>
              </a:tr>
              <a:tr h="44386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time_out()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表格 25"/>
          <p:cNvGraphicFramePr/>
          <p:nvPr/>
        </p:nvGraphicFramePr>
        <p:xfrm>
          <a:off x="2710815" y="5502275"/>
          <a:ext cx="2561590" cy="1182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1590"/>
              </a:tblGrid>
              <a:tr h="4203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Creator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function(</a:t>
                      </a:r>
                      <a:r>
                        <a:rPr lang="zh-CN" altLang="en-US"/>
                        <a:t>）：</a:t>
                      </a:r>
                      <a:r>
                        <a:rPr lang="en-US" altLang="zh-CN"/>
                        <a:t>Customer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/>
        </p:nvGraphicFramePr>
        <p:xfrm>
          <a:off x="8353425" y="3383280"/>
          <a:ext cx="240474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4745"/>
              </a:tblGrid>
              <a:tr h="11887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&lt;&lt;interface&gt;&gt;</a:t>
                      </a:r>
                      <a:endParaRPr lang="en-US" altLang="zh-CN" sz="24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Method</a:t>
                      </a:r>
                      <a:endParaRPr lang="en-US" altLang="zh-CN" sz="2400"/>
                    </a:p>
                    <a:p>
                      <a:pPr algn="ctr">
                        <a:buNone/>
                      </a:pPr>
                      <a:endParaRPr lang="zh-CN" altLang="en-US" sz="2400"/>
                    </a:p>
                  </a:txBody>
                  <a:tcPr/>
                </a:tc>
              </a:tr>
              <a:tr h="2286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addOrder</a:t>
                      </a:r>
                      <a:r>
                        <a:rPr lang="zh-CN" altLang="en-US" sz="1800">
                          <a:sym typeface="+mn-ea"/>
                        </a:rPr>
                        <a:t>（）</a:t>
                      </a:r>
                      <a:endParaRPr lang="en-US" altLang="zh-CN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shareOder</a:t>
                      </a:r>
                      <a:r>
                        <a:rPr lang="zh-CN" altLang="en-US" sz="1800">
                          <a:sym typeface="+mn-ea"/>
                        </a:rPr>
                        <a:t>（）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joinOrder</a:t>
                      </a:r>
                      <a:r>
                        <a:rPr lang="zh-CN" altLang="en-US" sz="1800">
                          <a:sym typeface="+mn-ea"/>
                        </a:rPr>
                        <a:t>（）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deleteOrder</a:t>
                      </a:r>
                      <a:r>
                        <a:rPr lang="zh-CN" altLang="en-US" sz="1800">
                          <a:sym typeface="+mn-ea"/>
                        </a:rPr>
                        <a:t>（）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/>
        </p:nvGraphicFramePr>
        <p:xfrm>
          <a:off x="5689600" y="3852545"/>
          <a:ext cx="2404745" cy="2900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4745"/>
              </a:tblGrid>
              <a:tr h="11887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&lt;&lt;interface&gt;&gt;</a:t>
                      </a:r>
                      <a:endParaRPr lang="en-US" altLang="zh-CN" sz="24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Method</a:t>
                      </a:r>
                      <a:endParaRPr lang="en-US" altLang="zh-CN" sz="2400"/>
                    </a:p>
                    <a:p>
                      <a:pPr algn="ctr">
                        <a:buNone/>
                      </a:pPr>
                      <a:endParaRPr lang="zh-CN" altLang="en-US" sz="2400"/>
                    </a:p>
                  </a:txBody>
                  <a:tcPr/>
                </a:tc>
              </a:tr>
              <a:tr h="171132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payMoney()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giveMoney()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addDiscount()</a:t>
                      </a:r>
                      <a:endParaRPr lang="en-US" altLang="zh-CN" sz="1800"/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/>
        </p:nvGraphicFramePr>
        <p:xfrm>
          <a:off x="419100" y="1470025"/>
          <a:ext cx="2020570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3708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Discount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money;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discount;</a:t>
                      </a:r>
                      <a:endParaRPr lang="en-US" altLang="zh-CN"/>
                    </a:p>
                  </a:txBody>
                  <a:tcPr/>
                </a:tc>
              </a:tr>
              <a:tr h="17373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createNormalDiscount()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createRandomDiscount()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giveDiscount()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菱形 20"/>
          <p:cNvSpPr/>
          <p:nvPr/>
        </p:nvSpPr>
        <p:spPr>
          <a:xfrm>
            <a:off x="2870200" y="203200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 dpi="0" rotWithShape="1">
            <a:blip r:embed="rId1"/>
            <a:srcRect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22357" y="4025900"/>
            <a:ext cx="7547286" cy="6537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/>
        </p:nvSpPr>
        <p:spPr>
          <a:xfrm>
            <a:off x="3486150" y="1683607"/>
            <a:ext cx="5219700" cy="2000250"/>
          </a:xfrm>
          <a:custGeom>
            <a:avLst/>
            <a:gdLst>
              <a:gd name="connsiteX0" fmla="*/ 0 w 5219700"/>
              <a:gd name="connsiteY0" fmla="*/ 0 h 2000250"/>
              <a:gd name="connsiteX1" fmla="*/ 5219700 w 5219700"/>
              <a:gd name="connsiteY1" fmla="*/ 0 h 2000250"/>
              <a:gd name="connsiteX2" fmla="*/ 5219700 w 5219700"/>
              <a:gd name="connsiteY2" fmla="*/ 2000250 h 2000250"/>
              <a:gd name="connsiteX3" fmla="*/ 5153930 w 5219700"/>
              <a:gd name="connsiteY3" fmla="*/ 2000250 h 2000250"/>
              <a:gd name="connsiteX4" fmla="*/ 5153930 w 5219700"/>
              <a:gd name="connsiteY4" fmla="*/ 65770 h 2000250"/>
              <a:gd name="connsiteX5" fmla="*/ 65770 w 5219700"/>
              <a:gd name="connsiteY5" fmla="*/ 65770 h 2000250"/>
              <a:gd name="connsiteX6" fmla="*/ 65770 w 5219700"/>
              <a:gd name="connsiteY6" fmla="*/ 2000250 h 2000250"/>
              <a:gd name="connsiteX7" fmla="*/ 0 w 5219700"/>
              <a:gd name="connsiteY7" fmla="*/ 2000250 h 2000250"/>
              <a:gd name="connsiteX8" fmla="*/ 0 w 5219700"/>
              <a:gd name="connsiteY8" fmla="*/ 0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19700" h="2000250">
                <a:moveTo>
                  <a:pt x="0" y="0"/>
                </a:moveTo>
                <a:lnTo>
                  <a:pt x="5219700" y="0"/>
                </a:lnTo>
                <a:lnTo>
                  <a:pt x="5219700" y="2000250"/>
                </a:lnTo>
                <a:lnTo>
                  <a:pt x="5153930" y="2000250"/>
                </a:lnTo>
                <a:lnTo>
                  <a:pt x="5153930" y="65770"/>
                </a:lnTo>
                <a:lnTo>
                  <a:pt x="65770" y="65770"/>
                </a:lnTo>
                <a:lnTo>
                  <a:pt x="65770" y="2000250"/>
                </a:lnTo>
                <a:lnTo>
                  <a:pt x="0" y="20002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3486150" y="3677226"/>
            <a:ext cx="5219700" cy="1339275"/>
          </a:xfrm>
          <a:custGeom>
            <a:avLst/>
            <a:gdLst>
              <a:gd name="connsiteX0" fmla="*/ 0 w 5219700"/>
              <a:gd name="connsiteY0" fmla="*/ 900843 h 1339275"/>
              <a:gd name="connsiteX1" fmla="*/ 65770 w 5219700"/>
              <a:gd name="connsiteY1" fmla="*/ 900843 h 1339275"/>
              <a:gd name="connsiteX2" fmla="*/ 65770 w 5219700"/>
              <a:gd name="connsiteY2" fmla="*/ 1273505 h 1339275"/>
              <a:gd name="connsiteX3" fmla="*/ 5153930 w 5219700"/>
              <a:gd name="connsiteY3" fmla="*/ 1273505 h 1339275"/>
              <a:gd name="connsiteX4" fmla="*/ 5153930 w 5219700"/>
              <a:gd name="connsiteY4" fmla="*/ 900843 h 1339275"/>
              <a:gd name="connsiteX5" fmla="*/ 5219700 w 5219700"/>
              <a:gd name="connsiteY5" fmla="*/ 900843 h 1339275"/>
              <a:gd name="connsiteX6" fmla="*/ 5219700 w 5219700"/>
              <a:gd name="connsiteY6" fmla="*/ 1339275 h 1339275"/>
              <a:gd name="connsiteX7" fmla="*/ 0 w 5219700"/>
              <a:gd name="connsiteY7" fmla="*/ 1339275 h 1339275"/>
              <a:gd name="connsiteX8" fmla="*/ 5153930 w 5219700"/>
              <a:gd name="connsiteY8" fmla="*/ 0 h 1339275"/>
              <a:gd name="connsiteX9" fmla="*/ 5219700 w 5219700"/>
              <a:gd name="connsiteY9" fmla="*/ 0 h 1339275"/>
              <a:gd name="connsiteX10" fmla="*/ 5219700 w 5219700"/>
              <a:gd name="connsiteY10" fmla="*/ 335974 h 1339275"/>
              <a:gd name="connsiteX11" fmla="*/ 5153930 w 5219700"/>
              <a:gd name="connsiteY11" fmla="*/ 335974 h 1339275"/>
              <a:gd name="connsiteX12" fmla="*/ 0 w 5219700"/>
              <a:gd name="connsiteY12" fmla="*/ 0 h 1339275"/>
              <a:gd name="connsiteX13" fmla="*/ 65770 w 5219700"/>
              <a:gd name="connsiteY13" fmla="*/ 0 h 1339275"/>
              <a:gd name="connsiteX14" fmla="*/ 65770 w 5219700"/>
              <a:gd name="connsiteY14" fmla="*/ 335974 h 1339275"/>
              <a:gd name="connsiteX15" fmla="*/ 0 w 5219700"/>
              <a:gd name="connsiteY15" fmla="*/ 335974 h 133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219700" h="1339275">
                <a:moveTo>
                  <a:pt x="0" y="900843"/>
                </a:moveTo>
                <a:lnTo>
                  <a:pt x="65770" y="900843"/>
                </a:lnTo>
                <a:lnTo>
                  <a:pt x="65770" y="1273505"/>
                </a:lnTo>
                <a:lnTo>
                  <a:pt x="5153930" y="1273505"/>
                </a:lnTo>
                <a:lnTo>
                  <a:pt x="5153930" y="900843"/>
                </a:lnTo>
                <a:lnTo>
                  <a:pt x="5219700" y="900843"/>
                </a:lnTo>
                <a:lnTo>
                  <a:pt x="5219700" y="1339275"/>
                </a:lnTo>
                <a:lnTo>
                  <a:pt x="0" y="1339275"/>
                </a:lnTo>
                <a:close/>
                <a:moveTo>
                  <a:pt x="5153930" y="0"/>
                </a:moveTo>
                <a:lnTo>
                  <a:pt x="5219700" y="0"/>
                </a:lnTo>
                <a:lnTo>
                  <a:pt x="5219700" y="335974"/>
                </a:lnTo>
                <a:lnTo>
                  <a:pt x="5153930" y="335974"/>
                </a:lnTo>
                <a:close/>
                <a:moveTo>
                  <a:pt x="0" y="0"/>
                </a:moveTo>
                <a:lnTo>
                  <a:pt x="65770" y="0"/>
                </a:lnTo>
                <a:lnTo>
                  <a:pt x="65770" y="335974"/>
                </a:lnTo>
                <a:lnTo>
                  <a:pt x="0" y="3359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20816" y="2480611"/>
            <a:ext cx="4346884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</a:rPr>
              <a:t>谢谢观看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20816" y="1893157"/>
            <a:ext cx="434688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  <a:endParaRPr lang="zh-CN" altLang="en-US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圆角矩形 1"/>
          <p:cNvSpPr/>
          <p:nvPr/>
        </p:nvSpPr>
        <p:spPr>
          <a:xfrm>
            <a:off x="10617200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"/>
          <p:cNvSpPr/>
          <p:nvPr/>
        </p:nvSpPr>
        <p:spPr>
          <a:xfrm>
            <a:off x="10708482" y="6326443"/>
            <a:ext cx="136314" cy="131040"/>
          </a:xfrm>
          <a:custGeom>
            <a:avLst/>
            <a:gdLst>
              <a:gd name="connsiteX0" fmla="*/ 241391 w 516922"/>
              <a:gd name="connsiteY0" fmla="*/ 466920 h 496921"/>
              <a:gd name="connsiteX1" fmla="*/ 374792 w 516922"/>
              <a:gd name="connsiteY1" fmla="*/ 466920 h 496921"/>
              <a:gd name="connsiteX2" fmla="*/ 394157 w 516922"/>
              <a:gd name="connsiteY2" fmla="*/ 492438 h 496921"/>
              <a:gd name="connsiteX3" fmla="*/ 241391 w 516922"/>
              <a:gd name="connsiteY3" fmla="*/ 492438 h 496921"/>
              <a:gd name="connsiteX4" fmla="*/ 45175 w 516922"/>
              <a:gd name="connsiteY4" fmla="*/ 266910 h 496921"/>
              <a:gd name="connsiteX5" fmla="*/ 178975 w 516922"/>
              <a:gd name="connsiteY5" fmla="*/ 266910 h 496921"/>
              <a:gd name="connsiteX6" fmla="*/ 178975 w 516922"/>
              <a:gd name="connsiteY6" fmla="*/ 312085 h 496921"/>
              <a:gd name="connsiteX7" fmla="*/ 45175 w 516922"/>
              <a:gd name="connsiteY7" fmla="*/ 312085 h 496921"/>
              <a:gd name="connsiteX8" fmla="*/ 45175 w 516922"/>
              <a:gd name="connsiteY8" fmla="*/ 167939 h 496921"/>
              <a:gd name="connsiteX9" fmla="*/ 178975 w 516922"/>
              <a:gd name="connsiteY9" fmla="*/ 167939 h 496921"/>
              <a:gd name="connsiteX10" fmla="*/ 178975 w 516922"/>
              <a:gd name="connsiteY10" fmla="*/ 213114 h 496921"/>
              <a:gd name="connsiteX11" fmla="*/ 45175 w 516922"/>
              <a:gd name="connsiteY11" fmla="*/ 213114 h 496921"/>
              <a:gd name="connsiteX12" fmla="*/ 254150 w 516922"/>
              <a:gd name="connsiteY12" fmla="*/ 92418 h 496921"/>
              <a:gd name="connsiteX13" fmla="*/ 497537 w 516922"/>
              <a:gd name="connsiteY13" fmla="*/ 92418 h 496921"/>
              <a:gd name="connsiteX14" fmla="*/ 516922 w 516922"/>
              <a:gd name="connsiteY14" fmla="*/ 111788 h 496921"/>
              <a:gd name="connsiteX15" fmla="*/ 516922 w 516922"/>
              <a:gd name="connsiteY15" fmla="*/ 402340 h 496921"/>
              <a:gd name="connsiteX16" fmla="*/ 497537 w 516922"/>
              <a:gd name="connsiteY16" fmla="*/ 421710 h 496921"/>
              <a:gd name="connsiteX17" fmla="*/ 359690 w 516922"/>
              <a:gd name="connsiteY17" fmla="*/ 421710 h 496921"/>
              <a:gd name="connsiteX18" fmla="*/ 359690 w 516922"/>
              <a:gd name="connsiteY18" fmla="*/ 458298 h 496921"/>
              <a:gd name="connsiteX19" fmla="*/ 254150 w 516922"/>
              <a:gd name="connsiteY19" fmla="*/ 458298 h 496921"/>
              <a:gd name="connsiteX20" fmla="*/ 254150 w 516922"/>
              <a:gd name="connsiteY20" fmla="*/ 382970 h 496921"/>
              <a:gd name="connsiteX21" fmla="*/ 478152 w 516922"/>
              <a:gd name="connsiteY21" fmla="*/ 382970 h 496921"/>
              <a:gd name="connsiteX22" fmla="*/ 478152 w 516922"/>
              <a:gd name="connsiteY22" fmla="*/ 131158 h 496921"/>
              <a:gd name="connsiteX23" fmla="*/ 254150 w 516922"/>
              <a:gd name="connsiteY23" fmla="*/ 131158 h 496921"/>
              <a:gd name="connsiteX24" fmla="*/ 45175 w 516922"/>
              <a:gd name="connsiteY24" fmla="*/ 75176 h 496921"/>
              <a:gd name="connsiteX25" fmla="*/ 178975 w 516922"/>
              <a:gd name="connsiteY25" fmla="*/ 75176 h 496921"/>
              <a:gd name="connsiteX26" fmla="*/ 178975 w 516922"/>
              <a:gd name="connsiteY26" fmla="*/ 120351 h 496921"/>
              <a:gd name="connsiteX27" fmla="*/ 45175 w 516922"/>
              <a:gd name="connsiteY27" fmla="*/ 120351 h 496921"/>
              <a:gd name="connsiteX28" fmla="*/ 28019 w 516922"/>
              <a:gd name="connsiteY28" fmla="*/ 27965 h 496921"/>
              <a:gd name="connsiteX29" fmla="*/ 28019 w 516922"/>
              <a:gd name="connsiteY29" fmla="*/ 466805 h 496921"/>
              <a:gd name="connsiteX30" fmla="*/ 196130 w 516922"/>
              <a:gd name="connsiteY30" fmla="*/ 466805 h 496921"/>
              <a:gd name="connsiteX31" fmla="*/ 196130 w 516922"/>
              <a:gd name="connsiteY31" fmla="*/ 27965 h 496921"/>
              <a:gd name="connsiteX32" fmla="*/ 28019 w 516922"/>
              <a:gd name="connsiteY32" fmla="*/ 0 h 496921"/>
              <a:gd name="connsiteX33" fmla="*/ 196130 w 516922"/>
              <a:gd name="connsiteY33" fmla="*/ 0 h 496921"/>
              <a:gd name="connsiteX34" fmla="*/ 224149 w 516922"/>
              <a:gd name="connsiteY34" fmla="*/ 27965 h 496921"/>
              <a:gd name="connsiteX35" fmla="*/ 224149 w 516922"/>
              <a:gd name="connsiteY35" fmla="*/ 466805 h 496921"/>
              <a:gd name="connsiteX36" fmla="*/ 196130 w 516922"/>
              <a:gd name="connsiteY36" fmla="*/ 496921 h 496921"/>
              <a:gd name="connsiteX37" fmla="*/ 28019 w 516922"/>
              <a:gd name="connsiteY37" fmla="*/ 496921 h 496921"/>
              <a:gd name="connsiteX38" fmla="*/ 0 w 516922"/>
              <a:gd name="connsiteY38" fmla="*/ 466805 h 496921"/>
              <a:gd name="connsiteX39" fmla="*/ 0 w 516922"/>
              <a:gd name="connsiteY39" fmla="*/ 27965 h 496921"/>
              <a:gd name="connsiteX40" fmla="*/ 28019 w 516922"/>
              <a:gd name="connsiteY40" fmla="*/ 0 h 496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16922" h="496921">
                <a:moveTo>
                  <a:pt x="241391" y="466920"/>
                </a:moveTo>
                <a:lnTo>
                  <a:pt x="374792" y="466920"/>
                </a:lnTo>
                <a:lnTo>
                  <a:pt x="394157" y="492438"/>
                </a:lnTo>
                <a:lnTo>
                  <a:pt x="241391" y="492438"/>
                </a:lnTo>
                <a:close/>
                <a:moveTo>
                  <a:pt x="45175" y="266910"/>
                </a:moveTo>
                <a:lnTo>
                  <a:pt x="178975" y="266910"/>
                </a:lnTo>
                <a:lnTo>
                  <a:pt x="178975" y="312085"/>
                </a:lnTo>
                <a:lnTo>
                  <a:pt x="45175" y="312085"/>
                </a:lnTo>
                <a:close/>
                <a:moveTo>
                  <a:pt x="45175" y="167939"/>
                </a:moveTo>
                <a:lnTo>
                  <a:pt x="178975" y="167939"/>
                </a:lnTo>
                <a:lnTo>
                  <a:pt x="178975" y="213114"/>
                </a:lnTo>
                <a:lnTo>
                  <a:pt x="45175" y="213114"/>
                </a:lnTo>
                <a:close/>
                <a:moveTo>
                  <a:pt x="254150" y="92418"/>
                </a:moveTo>
                <a:lnTo>
                  <a:pt x="497537" y="92418"/>
                </a:lnTo>
                <a:cubicBezTo>
                  <a:pt x="508307" y="92418"/>
                  <a:pt x="516922" y="101027"/>
                  <a:pt x="516922" y="111788"/>
                </a:cubicBezTo>
                <a:lnTo>
                  <a:pt x="516922" y="402340"/>
                </a:lnTo>
                <a:cubicBezTo>
                  <a:pt x="516922" y="413101"/>
                  <a:pt x="508307" y="421710"/>
                  <a:pt x="497537" y="421710"/>
                </a:cubicBezTo>
                <a:lnTo>
                  <a:pt x="359690" y="421710"/>
                </a:lnTo>
                <a:lnTo>
                  <a:pt x="359690" y="458298"/>
                </a:lnTo>
                <a:lnTo>
                  <a:pt x="254150" y="458298"/>
                </a:lnTo>
                <a:lnTo>
                  <a:pt x="254150" y="382970"/>
                </a:lnTo>
                <a:lnTo>
                  <a:pt x="478152" y="382970"/>
                </a:lnTo>
                <a:lnTo>
                  <a:pt x="478152" y="131158"/>
                </a:lnTo>
                <a:lnTo>
                  <a:pt x="254150" y="131158"/>
                </a:lnTo>
                <a:close/>
                <a:moveTo>
                  <a:pt x="45175" y="75176"/>
                </a:moveTo>
                <a:lnTo>
                  <a:pt x="178975" y="75176"/>
                </a:lnTo>
                <a:lnTo>
                  <a:pt x="178975" y="120351"/>
                </a:lnTo>
                <a:lnTo>
                  <a:pt x="45175" y="120351"/>
                </a:lnTo>
                <a:close/>
                <a:moveTo>
                  <a:pt x="28019" y="27965"/>
                </a:moveTo>
                <a:lnTo>
                  <a:pt x="28019" y="466805"/>
                </a:lnTo>
                <a:lnTo>
                  <a:pt x="196130" y="466805"/>
                </a:lnTo>
                <a:lnTo>
                  <a:pt x="196130" y="27965"/>
                </a:lnTo>
                <a:close/>
                <a:moveTo>
                  <a:pt x="28019" y="0"/>
                </a:moveTo>
                <a:lnTo>
                  <a:pt x="196130" y="0"/>
                </a:lnTo>
                <a:cubicBezTo>
                  <a:pt x="211217" y="0"/>
                  <a:pt x="224149" y="12907"/>
                  <a:pt x="224149" y="27965"/>
                </a:cubicBezTo>
                <a:lnTo>
                  <a:pt x="224149" y="466805"/>
                </a:lnTo>
                <a:cubicBezTo>
                  <a:pt x="224149" y="484014"/>
                  <a:pt x="211217" y="496921"/>
                  <a:pt x="196130" y="496921"/>
                </a:cubicBezTo>
                <a:lnTo>
                  <a:pt x="28019" y="496921"/>
                </a:lnTo>
                <a:cubicBezTo>
                  <a:pt x="12932" y="496921"/>
                  <a:pt x="0" y="484014"/>
                  <a:pt x="0" y="466805"/>
                </a:cubicBezTo>
                <a:lnTo>
                  <a:pt x="0" y="27965"/>
                </a:lnTo>
                <a:cubicBezTo>
                  <a:pt x="0" y="12907"/>
                  <a:pt x="12932" y="0"/>
                  <a:pt x="28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4" name="圆角矩形 11"/>
          <p:cNvSpPr/>
          <p:nvPr/>
        </p:nvSpPr>
        <p:spPr>
          <a:xfrm>
            <a:off x="11015238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12"/>
          <p:cNvSpPr/>
          <p:nvPr/>
        </p:nvSpPr>
        <p:spPr>
          <a:xfrm>
            <a:off x="11106520" y="6328162"/>
            <a:ext cx="136314" cy="127602"/>
          </a:xfrm>
          <a:custGeom>
            <a:avLst/>
            <a:gdLst>
              <a:gd name="connsiteX0" fmla="*/ 243883 w 600653"/>
              <a:gd name="connsiteY0" fmla="*/ 476473 h 562265"/>
              <a:gd name="connsiteX1" fmla="*/ 243883 w 600653"/>
              <a:gd name="connsiteY1" fmla="*/ 521100 h 562265"/>
              <a:gd name="connsiteX2" fmla="*/ 356770 w 600653"/>
              <a:gd name="connsiteY2" fmla="*/ 521100 h 562265"/>
              <a:gd name="connsiteX3" fmla="*/ 356770 w 600653"/>
              <a:gd name="connsiteY3" fmla="*/ 476473 h 562265"/>
              <a:gd name="connsiteX4" fmla="*/ 38528 w 600653"/>
              <a:gd name="connsiteY4" fmla="*/ 381063 h 562265"/>
              <a:gd name="connsiteX5" fmla="*/ 38528 w 600653"/>
              <a:gd name="connsiteY5" fmla="*/ 418766 h 562265"/>
              <a:gd name="connsiteX6" fmla="*/ 57792 w 600653"/>
              <a:gd name="connsiteY6" fmla="*/ 438001 h 562265"/>
              <a:gd name="connsiteX7" fmla="*/ 542861 w 600653"/>
              <a:gd name="connsiteY7" fmla="*/ 438001 h 562265"/>
              <a:gd name="connsiteX8" fmla="*/ 562125 w 600653"/>
              <a:gd name="connsiteY8" fmla="*/ 418766 h 562265"/>
              <a:gd name="connsiteX9" fmla="*/ 562125 w 600653"/>
              <a:gd name="connsiteY9" fmla="*/ 381063 h 562265"/>
              <a:gd name="connsiteX10" fmla="*/ 300326 w 600653"/>
              <a:gd name="connsiteY10" fmla="*/ 210426 h 562265"/>
              <a:gd name="connsiteX11" fmla="*/ 315710 w 600653"/>
              <a:gd name="connsiteY11" fmla="*/ 225826 h 562265"/>
              <a:gd name="connsiteX12" fmla="*/ 315710 w 600653"/>
              <a:gd name="connsiteY12" fmla="*/ 251620 h 562265"/>
              <a:gd name="connsiteX13" fmla="*/ 300326 w 600653"/>
              <a:gd name="connsiteY13" fmla="*/ 267019 h 562265"/>
              <a:gd name="connsiteX14" fmla="*/ 284943 w 600653"/>
              <a:gd name="connsiteY14" fmla="*/ 251620 h 562265"/>
              <a:gd name="connsiteX15" fmla="*/ 284943 w 600653"/>
              <a:gd name="connsiteY15" fmla="*/ 225826 h 562265"/>
              <a:gd name="connsiteX16" fmla="*/ 300326 w 600653"/>
              <a:gd name="connsiteY16" fmla="*/ 210426 h 562265"/>
              <a:gd name="connsiteX17" fmla="*/ 253291 w 600653"/>
              <a:gd name="connsiteY17" fmla="*/ 184466 h 562265"/>
              <a:gd name="connsiteX18" fmla="*/ 243081 w 600653"/>
              <a:gd name="connsiteY18" fmla="*/ 194851 h 562265"/>
              <a:gd name="connsiteX19" fmla="*/ 243081 w 600653"/>
              <a:gd name="connsiteY19" fmla="*/ 281397 h 562265"/>
              <a:gd name="connsiteX20" fmla="*/ 253291 w 600653"/>
              <a:gd name="connsiteY20" fmla="*/ 291782 h 562265"/>
              <a:gd name="connsiteX21" fmla="*/ 347292 w 600653"/>
              <a:gd name="connsiteY21" fmla="*/ 291782 h 562265"/>
              <a:gd name="connsiteX22" fmla="*/ 357502 w 600653"/>
              <a:gd name="connsiteY22" fmla="*/ 281397 h 562265"/>
              <a:gd name="connsiteX23" fmla="*/ 357502 w 600653"/>
              <a:gd name="connsiteY23" fmla="*/ 194851 h 562265"/>
              <a:gd name="connsiteX24" fmla="*/ 347292 w 600653"/>
              <a:gd name="connsiteY24" fmla="*/ 184466 h 562265"/>
              <a:gd name="connsiteX25" fmla="*/ 300292 w 600653"/>
              <a:gd name="connsiteY25" fmla="*/ 100420 h 562265"/>
              <a:gd name="connsiteX26" fmla="*/ 258299 w 600653"/>
              <a:gd name="connsiteY26" fmla="*/ 142347 h 562265"/>
              <a:gd name="connsiteX27" fmla="*/ 258299 w 600653"/>
              <a:gd name="connsiteY27" fmla="*/ 153694 h 562265"/>
              <a:gd name="connsiteX28" fmla="*/ 342477 w 600653"/>
              <a:gd name="connsiteY28" fmla="*/ 153694 h 562265"/>
              <a:gd name="connsiteX29" fmla="*/ 342477 w 600653"/>
              <a:gd name="connsiteY29" fmla="*/ 142347 h 562265"/>
              <a:gd name="connsiteX30" fmla="*/ 300292 w 600653"/>
              <a:gd name="connsiteY30" fmla="*/ 100420 h 562265"/>
              <a:gd name="connsiteX31" fmla="*/ 300292 w 600653"/>
              <a:gd name="connsiteY31" fmla="*/ 69648 h 562265"/>
              <a:gd name="connsiteX32" fmla="*/ 373297 w 600653"/>
              <a:gd name="connsiteY32" fmla="*/ 142347 h 562265"/>
              <a:gd name="connsiteX33" fmla="*/ 373297 w 600653"/>
              <a:gd name="connsiteY33" fmla="*/ 161964 h 562265"/>
              <a:gd name="connsiteX34" fmla="*/ 373104 w 600653"/>
              <a:gd name="connsiteY34" fmla="*/ 162925 h 562265"/>
              <a:gd name="connsiteX35" fmla="*/ 388322 w 600653"/>
              <a:gd name="connsiteY35" fmla="*/ 194851 h 562265"/>
              <a:gd name="connsiteX36" fmla="*/ 388322 w 600653"/>
              <a:gd name="connsiteY36" fmla="*/ 281397 h 562265"/>
              <a:gd name="connsiteX37" fmla="*/ 347292 w 600653"/>
              <a:gd name="connsiteY37" fmla="*/ 322554 h 562265"/>
              <a:gd name="connsiteX38" fmla="*/ 253291 w 600653"/>
              <a:gd name="connsiteY38" fmla="*/ 322554 h 562265"/>
              <a:gd name="connsiteX39" fmla="*/ 212261 w 600653"/>
              <a:gd name="connsiteY39" fmla="*/ 281397 h 562265"/>
              <a:gd name="connsiteX40" fmla="*/ 212261 w 600653"/>
              <a:gd name="connsiteY40" fmla="*/ 194851 h 562265"/>
              <a:gd name="connsiteX41" fmla="*/ 227479 w 600653"/>
              <a:gd name="connsiteY41" fmla="*/ 162925 h 562265"/>
              <a:gd name="connsiteX42" fmla="*/ 227479 w 600653"/>
              <a:gd name="connsiteY42" fmla="*/ 161964 h 562265"/>
              <a:gd name="connsiteX43" fmla="*/ 227479 w 600653"/>
              <a:gd name="connsiteY43" fmla="*/ 142347 h 562265"/>
              <a:gd name="connsiteX44" fmla="*/ 300292 w 600653"/>
              <a:gd name="connsiteY44" fmla="*/ 69648 h 562265"/>
              <a:gd name="connsiteX45" fmla="*/ 57792 w 600653"/>
              <a:gd name="connsiteY45" fmla="*/ 38472 h 562265"/>
              <a:gd name="connsiteX46" fmla="*/ 38528 w 600653"/>
              <a:gd name="connsiteY46" fmla="*/ 57708 h 562265"/>
              <a:gd name="connsiteX47" fmla="*/ 38528 w 600653"/>
              <a:gd name="connsiteY47" fmla="*/ 342591 h 562265"/>
              <a:gd name="connsiteX48" fmla="*/ 562125 w 600653"/>
              <a:gd name="connsiteY48" fmla="*/ 342591 h 562265"/>
              <a:gd name="connsiteX49" fmla="*/ 562125 w 600653"/>
              <a:gd name="connsiteY49" fmla="*/ 57708 h 562265"/>
              <a:gd name="connsiteX50" fmla="*/ 542861 w 600653"/>
              <a:gd name="connsiteY50" fmla="*/ 38472 h 562265"/>
              <a:gd name="connsiteX51" fmla="*/ 57792 w 600653"/>
              <a:gd name="connsiteY51" fmla="*/ 0 h 562265"/>
              <a:gd name="connsiteX52" fmla="*/ 542861 w 600653"/>
              <a:gd name="connsiteY52" fmla="*/ 0 h 562265"/>
              <a:gd name="connsiteX53" fmla="*/ 600653 w 600653"/>
              <a:gd name="connsiteY53" fmla="*/ 57708 h 562265"/>
              <a:gd name="connsiteX54" fmla="*/ 600653 w 600653"/>
              <a:gd name="connsiteY54" fmla="*/ 418766 h 562265"/>
              <a:gd name="connsiteX55" fmla="*/ 542861 w 600653"/>
              <a:gd name="connsiteY55" fmla="*/ 476473 h 562265"/>
              <a:gd name="connsiteX56" fmla="*/ 395298 w 600653"/>
              <a:gd name="connsiteY56" fmla="*/ 476473 h 562265"/>
              <a:gd name="connsiteX57" fmla="*/ 395298 w 600653"/>
              <a:gd name="connsiteY57" fmla="*/ 523793 h 562265"/>
              <a:gd name="connsiteX58" fmla="*/ 460411 w 600653"/>
              <a:gd name="connsiteY58" fmla="*/ 523793 h 562265"/>
              <a:gd name="connsiteX59" fmla="*/ 479675 w 600653"/>
              <a:gd name="connsiteY59" fmla="*/ 543029 h 562265"/>
              <a:gd name="connsiteX60" fmla="*/ 460411 w 600653"/>
              <a:gd name="connsiteY60" fmla="*/ 562265 h 562265"/>
              <a:gd name="connsiteX61" fmla="*/ 140435 w 600653"/>
              <a:gd name="connsiteY61" fmla="*/ 562265 h 562265"/>
              <a:gd name="connsiteX62" fmla="*/ 121171 w 600653"/>
              <a:gd name="connsiteY62" fmla="*/ 543029 h 562265"/>
              <a:gd name="connsiteX63" fmla="*/ 140435 w 600653"/>
              <a:gd name="connsiteY63" fmla="*/ 523793 h 562265"/>
              <a:gd name="connsiteX64" fmla="*/ 205355 w 600653"/>
              <a:gd name="connsiteY64" fmla="*/ 523793 h 562265"/>
              <a:gd name="connsiteX65" fmla="*/ 205355 w 600653"/>
              <a:gd name="connsiteY65" fmla="*/ 476473 h 562265"/>
              <a:gd name="connsiteX66" fmla="*/ 57792 w 600653"/>
              <a:gd name="connsiteY66" fmla="*/ 476473 h 562265"/>
              <a:gd name="connsiteX67" fmla="*/ 0 w 600653"/>
              <a:gd name="connsiteY67" fmla="*/ 418766 h 562265"/>
              <a:gd name="connsiteX68" fmla="*/ 0 w 600653"/>
              <a:gd name="connsiteY68" fmla="*/ 57708 h 562265"/>
              <a:gd name="connsiteX69" fmla="*/ 57792 w 600653"/>
              <a:gd name="connsiteY69" fmla="*/ 0 h 56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0653" h="562265">
                <a:moveTo>
                  <a:pt x="243883" y="476473"/>
                </a:moveTo>
                <a:lnTo>
                  <a:pt x="243883" y="521100"/>
                </a:lnTo>
                <a:lnTo>
                  <a:pt x="356770" y="521100"/>
                </a:lnTo>
                <a:lnTo>
                  <a:pt x="356770" y="476473"/>
                </a:lnTo>
                <a:close/>
                <a:moveTo>
                  <a:pt x="38528" y="381063"/>
                </a:moveTo>
                <a:lnTo>
                  <a:pt x="38528" y="418766"/>
                </a:lnTo>
                <a:cubicBezTo>
                  <a:pt x="38528" y="429345"/>
                  <a:pt x="47197" y="438001"/>
                  <a:pt x="57792" y="438001"/>
                </a:cubicBezTo>
                <a:lnTo>
                  <a:pt x="542861" y="438001"/>
                </a:lnTo>
                <a:cubicBezTo>
                  <a:pt x="553649" y="438001"/>
                  <a:pt x="562125" y="429345"/>
                  <a:pt x="562125" y="418766"/>
                </a:cubicBezTo>
                <a:lnTo>
                  <a:pt x="562125" y="381063"/>
                </a:lnTo>
                <a:close/>
                <a:moveTo>
                  <a:pt x="300326" y="210426"/>
                </a:moveTo>
                <a:cubicBezTo>
                  <a:pt x="308787" y="210426"/>
                  <a:pt x="315710" y="217356"/>
                  <a:pt x="315710" y="225826"/>
                </a:cubicBezTo>
                <a:lnTo>
                  <a:pt x="315710" y="251620"/>
                </a:lnTo>
                <a:cubicBezTo>
                  <a:pt x="315710" y="260089"/>
                  <a:pt x="308787" y="267019"/>
                  <a:pt x="300326" y="267019"/>
                </a:cubicBezTo>
                <a:cubicBezTo>
                  <a:pt x="291866" y="267019"/>
                  <a:pt x="284943" y="260089"/>
                  <a:pt x="284943" y="251620"/>
                </a:cubicBezTo>
                <a:lnTo>
                  <a:pt x="284943" y="225826"/>
                </a:lnTo>
                <a:cubicBezTo>
                  <a:pt x="284943" y="217356"/>
                  <a:pt x="291866" y="210426"/>
                  <a:pt x="300326" y="210426"/>
                </a:cubicBezTo>
                <a:close/>
                <a:moveTo>
                  <a:pt x="253291" y="184466"/>
                </a:moveTo>
                <a:cubicBezTo>
                  <a:pt x="247897" y="184466"/>
                  <a:pt x="243081" y="189274"/>
                  <a:pt x="243081" y="194851"/>
                </a:cubicBezTo>
                <a:lnTo>
                  <a:pt x="243081" y="281397"/>
                </a:lnTo>
                <a:cubicBezTo>
                  <a:pt x="243081" y="286974"/>
                  <a:pt x="247897" y="291782"/>
                  <a:pt x="253291" y="291782"/>
                </a:cubicBezTo>
                <a:lnTo>
                  <a:pt x="347292" y="291782"/>
                </a:lnTo>
                <a:cubicBezTo>
                  <a:pt x="352879" y="291782"/>
                  <a:pt x="357502" y="286974"/>
                  <a:pt x="357502" y="281397"/>
                </a:cubicBezTo>
                <a:lnTo>
                  <a:pt x="357502" y="194851"/>
                </a:lnTo>
                <a:cubicBezTo>
                  <a:pt x="357502" y="189274"/>
                  <a:pt x="352879" y="184466"/>
                  <a:pt x="347292" y="184466"/>
                </a:cubicBezTo>
                <a:close/>
                <a:moveTo>
                  <a:pt x="300292" y="100420"/>
                </a:moveTo>
                <a:cubicBezTo>
                  <a:pt x="277176" y="100420"/>
                  <a:pt x="258299" y="119268"/>
                  <a:pt x="258299" y="142347"/>
                </a:cubicBezTo>
                <a:lnTo>
                  <a:pt x="258299" y="153694"/>
                </a:lnTo>
                <a:lnTo>
                  <a:pt x="342477" y="153694"/>
                </a:lnTo>
                <a:lnTo>
                  <a:pt x="342477" y="142347"/>
                </a:lnTo>
                <a:cubicBezTo>
                  <a:pt x="342477" y="119268"/>
                  <a:pt x="323599" y="100420"/>
                  <a:pt x="300292" y="100420"/>
                </a:cubicBezTo>
                <a:close/>
                <a:moveTo>
                  <a:pt x="300292" y="69648"/>
                </a:moveTo>
                <a:cubicBezTo>
                  <a:pt x="340551" y="69648"/>
                  <a:pt x="373297" y="102343"/>
                  <a:pt x="373297" y="142347"/>
                </a:cubicBezTo>
                <a:lnTo>
                  <a:pt x="373297" y="161964"/>
                </a:lnTo>
                <a:cubicBezTo>
                  <a:pt x="373297" y="162348"/>
                  <a:pt x="373104" y="162541"/>
                  <a:pt x="373104" y="162925"/>
                </a:cubicBezTo>
                <a:cubicBezTo>
                  <a:pt x="382351" y="170426"/>
                  <a:pt x="388322" y="181965"/>
                  <a:pt x="388322" y="194851"/>
                </a:cubicBezTo>
                <a:lnTo>
                  <a:pt x="388322" y="281397"/>
                </a:lnTo>
                <a:cubicBezTo>
                  <a:pt x="388322" y="304091"/>
                  <a:pt x="370022" y="322554"/>
                  <a:pt x="347292" y="322554"/>
                </a:cubicBezTo>
                <a:lnTo>
                  <a:pt x="253291" y="322554"/>
                </a:lnTo>
                <a:cubicBezTo>
                  <a:pt x="230753" y="322554"/>
                  <a:pt x="212261" y="304091"/>
                  <a:pt x="212261" y="281397"/>
                </a:cubicBezTo>
                <a:lnTo>
                  <a:pt x="212261" y="194851"/>
                </a:lnTo>
                <a:cubicBezTo>
                  <a:pt x="212261" y="181965"/>
                  <a:pt x="218232" y="170426"/>
                  <a:pt x="227479" y="162925"/>
                </a:cubicBezTo>
                <a:cubicBezTo>
                  <a:pt x="227479" y="162541"/>
                  <a:pt x="227479" y="162348"/>
                  <a:pt x="227479" y="161964"/>
                </a:cubicBezTo>
                <a:lnTo>
                  <a:pt x="227479" y="142347"/>
                </a:lnTo>
                <a:cubicBezTo>
                  <a:pt x="227479" y="102343"/>
                  <a:pt x="260225" y="69648"/>
                  <a:pt x="300292" y="69648"/>
                </a:cubicBezTo>
                <a:close/>
                <a:moveTo>
                  <a:pt x="57792" y="38472"/>
                </a:moveTo>
                <a:cubicBezTo>
                  <a:pt x="47197" y="38472"/>
                  <a:pt x="38528" y="47128"/>
                  <a:pt x="38528" y="57708"/>
                </a:cubicBezTo>
                <a:lnTo>
                  <a:pt x="38528" y="342591"/>
                </a:lnTo>
                <a:lnTo>
                  <a:pt x="562125" y="342591"/>
                </a:lnTo>
                <a:lnTo>
                  <a:pt x="562125" y="57708"/>
                </a:lnTo>
                <a:cubicBezTo>
                  <a:pt x="562125" y="47128"/>
                  <a:pt x="553649" y="38472"/>
                  <a:pt x="542861" y="38472"/>
                </a:cubicBezTo>
                <a:close/>
                <a:moveTo>
                  <a:pt x="57792" y="0"/>
                </a:moveTo>
                <a:lnTo>
                  <a:pt x="542861" y="0"/>
                </a:lnTo>
                <a:cubicBezTo>
                  <a:pt x="574839" y="0"/>
                  <a:pt x="600653" y="25776"/>
                  <a:pt x="600653" y="57708"/>
                </a:cubicBezTo>
                <a:lnTo>
                  <a:pt x="600653" y="418766"/>
                </a:lnTo>
                <a:cubicBezTo>
                  <a:pt x="600653" y="450505"/>
                  <a:pt x="574839" y="476473"/>
                  <a:pt x="542861" y="476473"/>
                </a:cubicBezTo>
                <a:lnTo>
                  <a:pt x="395298" y="476473"/>
                </a:lnTo>
                <a:lnTo>
                  <a:pt x="395298" y="523793"/>
                </a:lnTo>
                <a:lnTo>
                  <a:pt x="460411" y="523793"/>
                </a:lnTo>
                <a:cubicBezTo>
                  <a:pt x="471006" y="523793"/>
                  <a:pt x="479675" y="532257"/>
                  <a:pt x="479675" y="543029"/>
                </a:cubicBezTo>
                <a:cubicBezTo>
                  <a:pt x="479675" y="553609"/>
                  <a:pt x="471006" y="562265"/>
                  <a:pt x="460411" y="562265"/>
                </a:cubicBezTo>
                <a:lnTo>
                  <a:pt x="140435" y="562265"/>
                </a:lnTo>
                <a:cubicBezTo>
                  <a:pt x="129840" y="562265"/>
                  <a:pt x="121171" y="553609"/>
                  <a:pt x="121171" y="543029"/>
                </a:cubicBezTo>
                <a:cubicBezTo>
                  <a:pt x="121171" y="532257"/>
                  <a:pt x="129840" y="523793"/>
                  <a:pt x="140435" y="523793"/>
                </a:cubicBezTo>
                <a:lnTo>
                  <a:pt x="205355" y="523793"/>
                </a:lnTo>
                <a:lnTo>
                  <a:pt x="205355" y="476473"/>
                </a:lnTo>
                <a:lnTo>
                  <a:pt x="57792" y="476473"/>
                </a:lnTo>
                <a:cubicBezTo>
                  <a:pt x="26006" y="476473"/>
                  <a:pt x="0" y="450505"/>
                  <a:pt x="0" y="418766"/>
                </a:cubicBezTo>
                <a:lnTo>
                  <a:pt x="0" y="57708"/>
                </a:lnTo>
                <a:cubicBezTo>
                  <a:pt x="0" y="25776"/>
                  <a:pt x="26006" y="0"/>
                  <a:pt x="577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圆角矩形 14"/>
          <p:cNvSpPr/>
          <p:nvPr/>
        </p:nvSpPr>
        <p:spPr>
          <a:xfrm>
            <a:off x="11413276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15"/>
          <p:cNvSpPr/>
          <p:nvPr/>
        </p:nvSpPr>
        <p:spPr>
          <a:xfrm>
            <a:off x="11515986" y="6323807"/>
            <a:ext cx="113458" cy="136314"/>
          </a:xfrm>
          <a:custGeom>
            <a:avLst/>
            <a:gdLst>
              <a:gd name="connsiteX0" fmla="*/ 166861 w 505460"/>
              <a:gd name="connsiteY0" fmla="*/ 355015 h 607286"/>
              <a:gd name="connsiteX1" fmla="*/ 421301 w 505460"/>
              <a:gd name="connsiteY1" fmla="*/ 355015 h 607286"/>
              <a:gd name="connsiteX2" fmla="*/ 438634 w 505460"/>
              <a:gd name="connsiteY2" fmla="*/ 372303 h 607286"/>
              <a:gd name="connsiteX3" fmla="*/ 421301 w 505460"/>
              <a:gd name="connsiteY3" fmla="*/ 389592 h 607286"/>
              <a:gd name="connsiteX4" fmla="*/ 166861 w 505460"/>
              <a:gd name="connsiteY4" fmla="*/ 389592 h 607286"/>
              <a:gd name="connsiteX5" fmla="*/ 149528 w 505460"/>
              <a:gd name="connsiteY5" fmla="*/ 372303 h 607286"/>
              <a:gd name="connsiteX6" fmla="*/ 166861 w 505460"/>
              <a:gd name="connsiteY6" fmla="*/ 355015 h 607286"/>
              <a:gd name="connsiteX7" fmla="*/ 166861 w 505460"/>
              <a:gd name="connsiteY7" fmla="*/ 272524 h 607286"/>
              <a:gd name="connsiteX8" fmla="*/ 421301 w 505460"/>
              <a:gd name="connsiteY8" fmla="*/ 272524 h 607286"/>
              <a:gd name="connsiteX9" fmla="*/ 438634 w 505460"/>
              <a:gd name="connsiteY9" fmla="*/ 289813 h 607286"/>
              <a:gd name="connsiteX10" fmla="*/ 421301 w 505460"/>
              <a:gd name="connsiteY10" fmla="*/ 307101 h 607286"/>
              <a:gd name="connsiteX11" fmla="*/ 166861 w 505460"/>
              <a:gd name="connsiteY11" fmla="*/ 307101 h 607286"/>
              <a:gd name="connsiteX12" fmla="*/ 149528 w 505460"/>
              <a:gd name="connsiteY12" fmla="*/ 289813 h 607286"/>
              <a:gd name="connsiteX13" fmla="*/ 166861 w 505460"/>
              <a:gd name="connsiteY13" fmla="*/ 272524 h 607286"/>
              <a:gd name="connsiteX14" fmla="*/ 166861 w 505460"/>
              <a:gd name="connsiteY14" fmla="*/ 190033 h 607286"/>
              <a:gd name="connsiteX15" fmla="*/ 421301 w 505460"/>
              <a:gd name="connsiteY15" fmla="*/ 190033 h 607286"/>
              <a:gd name="connsiteX16" fmla="*/ 438634 w 505460"/>
              <a:gd name="connsiteY16" fmla="*/ 207439 h 607286"/>
              <a:gd name="connsiteX17" fmla="*/ 421301 w 505460"/>
              <a:gd name="connsiteY17" fmla="*/ 224751 h 607286"/>
              <a:gd name="connsiteX18" fmla="*/ 166861 w 505460"/>
              <a:gd name="connsiteY18" fmla="*/ 224751 h 607286"/>
              <a:gd name="connsiteX19" fmla="*/ 149528 w 505460"/>
              <a:gd name="connsiteY19" fmla="*/ 207439 h 607286"/>
              <a:gd name="connsiteX20" fmla="*/ 166861 w 505460"/>
              <a:gd name="connsiteY20" fmla="*/ 190033 h 607286"/>
              <a:gd name="connsiteX21" fmla="*/ 166861 w 505460"/>
              <a:gd name="connsiteY21" fmla="*/ 107612 h 607286"/>
              <a:gd name="connsiteX22" fmla="*/ 421301 w 505460"/>
              <a:gd name="connsiteY22" fmla="*/ 107612 h 607286"/>
              <a:gd name="connsiteX23" fmla="*/ 438634 w 505460"/>
              <a:gd name="connsiteY23" fmla="*/ 124901 h 607286"/>
              <a:gd name="connsiteX24" fmla="*/ 421301 w 505460"/>
              <a:gd name="connsiteY24" fmla="*/ 142189 h 607286"/>
              <a:gd name="connsiteX25" fmla="*/ 166861 w 505460"/>
              <a:gd name="connsiteY25" fmla="*/ 142189 h 607286"/>
              <a:gd name="connsiteX26" fmla="*/ 149528 w 505460"/>
              <a:gd name="connsiteY26" fmla="*/ 124901 h 607286"/>
              <a:gd name="connsiteX27" fmla="*/ 166861 w 505460"/>
              <a:gd name="connsiteY27" fmla="*/ 107612 h 607286"/>
              <a:gd name="connsiteX28" fmla="*/ 43330 w 505460"/>
              <a:gd name="connsiteY28" fmla="*/ 105635 h 607286"/>
              <a:gd name="connsiteX29" fmla="*/ 34664 w 505460"/>
              <a:gd name="connsiteY29" fmla="*/ 114289 h 607286"/>
              <a:gd name="connsiteX30" fmla="*/ 34664 w 505460"/>
              <a:gd name="connsiteY30" fmla="*/ 563922 h 607286"/>
              <a:gd name="connsiteX31" fmla="*/ 43330 w 505460"/>
              <a:gd name="connsiteY31" fmla="*/ 572576 h 607286"/>
              <a:gd name="connsiteX32" fmla="*/ 379237 w 505460"/>
              <a:gd name="connsiteY32" fmla="*/ 572576 h 607286"/>
              <a:gd name="connsiteX33" fmla="*/ 387903 w 505460"/>
              <a:gd name="connsiteY33" fmla="*/ 563922 h 607286"/>
              <a:gd name="connsiteX34" fmla="*/ 387903 w 505460"/>
              <a:gd name="connsiteY34" fmla="*/ 536267 h 607286"/>
              <a:gd name="connsiteX35" fmla="*/ 126223 w 505460"/>
              <a:gd name="connsiteY35" fmla="*/ 536267 h 607286"/>
              <a:gd name="connsiteX36" fmla="*/ 82799 w 505460"/>
              <a:gd name="connsiteY36" fmla="*/ 492997 h 607286"/>
              <a:gd name="connsiteX37" fmla="*/ 82799 w 505460"/>
              <a:gd name="connsiteY37" fmla="*/ 105635 h 607286"/>
              <a:gd name="connsiteX38" fmla="*/ 126223 w 505460"/>
              <a:gd name="connsiteY38" fmla="*/ 34616 h 607286"/>
              <a:gd name="connsiteX39" fmla="*/ 117557 w 505460"/>
              <a:gd name="connsiteY39" fmla="*/ 43270 h 607286"/>
              <a:gd name="connsiteX40" fmla="*/ 117557 w 505460"/>
              <a:gd name="connsiteY40" fmla="*/ 492997 h 607286"/>
              <a:gd name="connsiteX41" fmla="*/ 126223 w 505460"/>
              <a:gd name="connsiteY41" fmla="*/ 501651 h 607286"/>
              <a:gd name="connsiteX42" fmla="*/ 462130 w 505460"/>
              <a:gd name="connsiteY42" fmla="*/ 501651 h 607286"/>
              <a:gd name="connsiteX43" fmla="*/ 470796 w 505460"/>
              <a:gd name="connsiteY43" fmla="*/ 492997 h 607286"/>
              <a:gd name="connsiteX44" fmla="*/ 470796 w 505460"/>
              <a:gd name="connsiteY44" fmla="*/ 43270 h 607286"/>
              <a:gd name="connsiteX45" fmla="*/ 462130 w 505460"/>
              <a:gd name="connsiteY45" fmla="*/ 34616 h 607286"/>
              <a:gd name="connsiteX46" fmla="*/ 126223 w 505460"/>
              <a:gd name="connsiteY46" fmla="*/ 0 h 607286"/>
              <a:gd name="connsiteX47" fmla="*/ 462130 w 505460"/>
              <a:gd name="connsiteY47" fmla="*/ 0 h 607286"/>
              <a:gd name="connsiteX48" fmla="*/ 505460 w 505460"/>
              <a:gd name="connsiteY48" fmla="*/ 43270 h 607286"/>
              <a:gd name="connsiteX49" fmla="*/ 505460 w 505460"/>
              <a:gd name="connsiteY49" fmla="*/ 492997 h 607286"/>
              <a:gd name="connsiteX50" fmla="*/ 462130 w 505460"/>
              <a:gd name="connsiteY50" fmla="*/ 536267 h 607286"/>
              <a:gd name="connsiteX51" fmla="*/ 422661 w 505460"/>
              <a:gd name="connsiteY51" fmla="*/ 536267 h 607286"/>
              <a:gd name="connsiteX52" fmla="*/ 422661 w 505460"/>
              <a:gd name="connsiteY52" fmla="*/ 563922 h 607286"/>
              <a:gd name="connsiteX53" fmla="*/ 379237 w 505460"/>
              <a:gd name="connsiteY53" fmla="*/ 607286 h 607286"/>
              <a:gd name="connsiteX54" fmla="*/ 43330 w 505460"/>
              <a:gd name="connsiteY54" fmla="*/ 607286 h 607286"/>
              <a:gd name="connsiteX55" fmla="*/ 0 w 505460"/>
              <a:gd name="connsiteY55" fmla="*/ 563922 h 607286"/>
              <a:gd name="connsiteX56" fmla="*/ 0 w 505460"/>
              <a:gd name="connsiteY56" fmla="*/ 114289 h 607286"/>
              <a:gd name="connsiteX57" fmla="*/ 43330 w 505460"/>
              <a:gd name="connsiteY57" fmla="*/ 70925 h 607286"/>
              <a:gd name="connsiteX58" fmla="*/ 82799 w 505460"/>
              <a:gd name="connsiteY58" fmla="*/ 70925 h 607286"/>
              <a:gd name="connsiteX59" fmla="*/ 82799 w 505460"/>
              <a:gd name="connsiteY59" fmla="*/ 43270 h 607286"/>
              <a:gd name="connsiteX60" fmla="*/ 126223 w 505460"/>
              <a:gd name="connsiteY60" fmla="*/ 0 h 60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505460" h="607286">
                <a:moveTo>
                  <a:pt x="166861" y="355015"/>
                </a:moveTo>
                <a:lnTo>
                  <a:pt x="421301" y="355015"/>
                </a:lnTo>
                <a:cubicBezTo>
                  <a:pt x="430910" y="355015"/>
                  <a:pt x="438634" y="362720"/>
                  <a:pt x="438634" y="372303"/>
                </a:cubicBezTo>
                <a:cubicBezTo>
                  <a:pt x="438634" y="381793"/>
                  <a:pt x="430910" y="389592"/>
                  <a:pt x="421301" y="389592"/>
                </a:cubicBezTo>
                <a:lnTo>
                  <a:pt x="166861" y="389592"/>
                </a:lnTo>
                <a:cubicBezTo>
                  <a:pt x="157253" y="389592"/>
                  <a:pt x="149528" y="381887"/>
                  <a:pt x="149528" y="372303"/>
                </a:cubicBezTo>
                <a:cubicBezTo>
                  <a:pt x="149528" y="362720"/>
                  <a:pt x="157253" y="355015"/>
                  <a:pt x="166861" y="355015"/>
                </a:cubicBezTo>
                <a:close/>
                <a:moveTo>
                  <a:pt x="166861" y="272524"/>
                </a:moveTo>
                <a:lnTo>
                  <a:pt x="421301" y="272524"/>
                </a:lnTo>
                <a:cubicBezTo>
                  <a:pt x="430910" y="272524"/>
                  <a:pt x="438634" y="280229"/>
                  <a:pt x="438634" y="289813"/>
                </a:cubicBezTo>
                <a:cubicBezTo>
                  <a:pt x="438634" y="299396"/>
                  <a:pt x="430910" y="307101"/>
                  <a:pt x="421301" y="307101"/>
                </a:cubicBezTo>
                <a:lnTo>
                  <a:pt x="166861" y="307101"/>
                </a:lnTo>
                <a:cubicBezTo>
                  <a:pt x="157253" y="307101"/>
                  <a:pt x="149528" y="299396"/>
                  <a:pt x="149528" y="289813"/>
                </a:cubicBezTo>
                <a:cubicBezTo>
                  <a:pt x="149528" y="280229"/>
                  <a:pt x="157253" y="272524"/>
                  <a:pt x="166861" y="272524"/>
                </a:cubicBezTo>
                <a:close/>
                <a:moveTo>
                  <a:pt x="166861" y="190033"/>
                </a:moveTo>
                <a:lnTo>
                  <a:pt x="421301" y="190033"/>
                </a:lnTo>
                <a:cubicBezTo>
                  <a:pt x="430910" y="190033"/>
                  <a:pt x="438634" y="197842"/>
                  <a:pt x="438634" y="207439"/>
                </a:cubicBezTo>
                <a:cubicBezTo>
                  <a:pt x="438634" y="216942"/>
                  <a:pt x="430910" y="224751"/>
                  <a:pt x="421301" y="224751"/>
                </a:cubicBezTo>
                <a:lnTo>
                  <a:pt x="166861" y="224751"/>
                </a:lnTo>
                <a:cubicBezTo>
                  <a:pt x="157253" y="224751"/>
                  <a:pt x="149528" y="216942"/>
                  <a:pt x="149528" y="207439"/>
                </a:cubicBezTo>
                <a:cubicBezTo>
                  <a:pt x="149528" y="197842"/>
                  <a:pt x="157253" y="190033"/>
                  <a:pt x="166861" y="190033"/>
                </a:cubicBezTo>
                <a:close/>
                <a:moveTo>
                  <a:pt x="166861" y="107612"/>
                </a:moveTo>
                <a:lnTo>
                  <a:pt x="421301" y="107612"/>
                </a:lnTo>
                <a:cubicBezTo>
                  <a:pt x="430910" y="107612"/>
                  <a:pt x="438634" y="115317"/>
                  <a:pt x="438634" y="124901"/>
                </a:cubicBezTo>
                <a:cubicBezTo>
                  <a:pt x="438634" y="134484"/>
                  <a:pt x="430910" y="142189"/>
                  <a:pt x="421301" y="142189"/>
                </a:cubicBezTo>
                <a:lnTo>
                  <a:pt x="166861" y="142189"/>
                </a:lnTo>
                <a:cubicBezTo>
                  <a:pt x="157253" y="142189"/>
                  <a:pt x="149528" y="134484"/>
                  <a:pt x="149528" y="124901"/>
                </a:cubicBezTo>
                <a:cubicBezTo>
                  <a:pt x="149528" y="115317"/>
                  <a:pt x="157253" y="107612"/>
                  <a:pt x="166861" y="107612"/>
                </a:cubicBezTo>
                <a:close/>
                <a:moveTo>
                  <a:pt x="43330" y="105635"/>
                </a:moveTo>
                <a:cubicBezTo>
                  <a:pt x="38526" y="105635"/>
                  <a:pt x="34664" y="109492"/>
                  <a:pt x="34664" y="114289"/>
                </a:cubicBezTo>
                <a:lnTo>
                  <a:pt x="34664" y="563922"/>
                </a:lnTo>
                <a:cubicBezTo>
                  <a:pt x="34664" y="568719"/>
                  <a:pt x="38526" y="572576"/>
                  <a:pt x="43330" y="572576"/>
                </a:cubicBezTo>
                <a:lnTo>
                  <a:pt x="379237" y="572576"/>
                </a:lnTo>
                <a:cubicBezTo>
                  <a:pt x="384041" y="572576"/>
                  <a:pt x="387903" y="568719"/>
                  <a:pt x="387903" y="563922"/>
                </a:cubicBezTo>
                <a:lnTo>
                  <a:pt x="387903" y="536267"/>
                </a:lnTo>
                <a:lnTo>
                  <a:pt x="126223" y="536267"/>
                </a:lnTo>
                <a:cubicBezTo>
                  <a:pt x="102297" y="536267"/>
                  <a:pt x="82799" y="516889"/>
                  <a:pt x="82799" y="492997"/>
                </a:cubicBezTo>
                <a:lnTo>
                  <a:pt x="82799" y="105635"/>
                </a:lnTo>
                <a:close/>
                <a:moveTo>
                  <a:pt x="126223" y="34616"/>
                </a:moveTo>
                <a:cubicBezTo>
                  <a:pt x="121419" y="34616"/>
                  <a:pt x="117557" y="38567"/>
                  <a:pt x="117557" y="43270"/>
                </a:cubicBezTo>
                <a:lnTo>
                  <a:pt x="117557" y="492997"/>
                </a:lnTo>
                <a:cubicBezTo>
                  <a:pt x="117557" y="497794"/>
                  <a:pt x="121419" y="501651"/>
                  <a:pt x="126223" y="501651"/>
                </a:cubicBezTo>
                <a:lnTo>
                  <a:pt x="462130" y="501651"/>
                </a:lnTo>
                <a:cubicBezTo>
                  <a:pt x="466840" y="501651"/>
                  <a:pt x="470796" y="497794"/>
                  <a:pt x="470796" y="492997"/>
                </a:cubicBezTo>
                <a:lnTo>
                  <a:pt x="470796" y="43270"/>
                </a:lnTo>
                <a:cubicBezTo>
                  <a:pt x="470796" y="38567"/>
                  <a:pt x="466840" y="34616"/>
                  <a:pt x="462130" y="34616"/>
                </a:cubicBezTo>
                <a:close/>
                <a:moveTo>
                  <a:pt x="126223" y="0"/>
                </a:moveTo>
                <a:lnTo>
                  <a:pt x="462130" y="0"/>
                </a:lnTo>
                <a:cubicBezTo>
                  <a:pt x="485961" y="0"/>
                  <a:pt x="505460" y="19472"/>
                  <a:pt x="505460" y="43270"/>
                </a:cubicBezTo>
                <a:lnTo>
                  <a:pt x="505460" y="492997"/>
                </a:lnTo>
                <a:cubicBezTo>
                  <a:pt x="505460" y="516889"/>
                  <a:pt x="485961" y="536267"/>
                  <a:pt x="462130" y="536267"/>
                </a:cubicBezTo>
                <a:lnTo>
                  <a:pt x="422661" y="536267"/>
                </a:lnTo>
                <a:lnTo>
                  <a:pt x="422661" y="563922"/>
                </a:lnTo>
                <a:cubicBezTo>
                  <a:pt x="422661" y="587815"/>
                  <a:pt x="403163" y="607286"/>
                  <a:pt x="379237" y="607286"/>
                </a:cubicBezTo>
                <a:lnTo>
                  <a:pt x="43330" y="607286"/>
                </a:lnTo>
                <a:cubicBezTo>
                  <a:pt x="19404" y="607286"/>
                  <a:pt x="0" y="587815"/>
                  <a:pt x="0" y="563922"/>
                </a:cubicBezTo>
                <a:lnTo>
                  <a:pt x="0" y="114289"/>
                </a:lnTo>
                <a:cubicBezTo>
                  <a:pt x="0" y="90397"/>
                  <a:pt x="19404" y="70925"/>
                  <a:pt x="43330" y="70925"/>
                </a:cubicBezTo>
                <a:lnTo>
                  <a:pt x="82799" y="70925"/>
                </a:lnTo>
                <a:lnTo>
                  <a:pt x="82799" y="43270"/>
                </a:lnTo>
                <a:cubicBezTo>
                  <a:pt x="82799" y="19472"/>
                  <a:pt x="102297" y="0"/>
                  <a:pt x="1262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6" grpId="0" animBg="1"/>
      <p:bldP spid="15" grpId="0"/>
      <p:bldP spid="13" grpId="0" animBg="1"/>
      <p:bldP spid="10" grpId="0" animBg="1"/>
      <p:bldP spid="19" grpId="0" animBg="1"/>
      <p:bldP spid="4" grpId="0"/>
      <p:bldP spid="5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/>
          <p:nvPr/>
        </p:nvSpPr>
        <p:spPr>
          <a:xfrm>
            <a:off x="0" y="2806700"/>
            <a:ext cx="12192000" cy="40513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143001" y="687388"/>
            <a:ext cx="1408112" cy="3806826"/>
            <a:chOff x="1143001" y="687388"/>
            <a:chExt cx="1408112" cy="3806826"/>
          </a:xfrm>
        </p:grpSpPr>
        <p:sp>
          <p:nvSpPr>
            <p:cNvPr id="36" name="任意多边形: 形状 35"/>
            <p:cNvSpPr/>
            <p:nvPr/>
          </p:nvSpPr>
          <p:spPr>
            <a:xfrm>
              <a:off x="1143001" y="2806701"/>
              <a:ext cx="1408112" cy="1687513"/>
            </a:xfrm>
            <a:custGeom>
              <a:avLst/>
              <a:gdLst>
                <a:gd name="connsiteX0" fmla="*/ 0 w 1408112"/>
                <a:gd name="connsiteY0" fmla="*/ 0 h 1687513"/>
                <a:gd name="connsiteX1" fmla="*/ 60577 w 1408112"/>
                <a:gd name="connsiteY1" fmla="*/ 0 h 1687513"/>
                <a:gd name="connsiteX2" fmla="*/ 60577 w 1408112"/>
                <a:gd name="connsiteY2" fmla="*/ 1626936 h 1687513"/>
                <a:gd name="connsiteX3" fmla="*/ 1347535 w 1408112"/>
                <a:gd name="connsiteY3" fmla="*/ 1626936 h 1687513"/>
                <a:gd name="connsiteX4" fmla="*/ 1347535 w 1408112"/>
                <a:gd name="connsiteY4" fmla="*/ 0 h 1687513"/>
                <a:gd name="connsiteX5" fmla="*/ 1408112 w 1408112"/>
                <a:gd name="connsiteY5" fmla="*/ 0 h 1687513"/>
                <a:gd name="connsiteX6" fmla="*/ 1408112 w 1408112"/>
                <a:gd name="connsiteY6" fmla="*/ 1687513 h 1687513"/>
                <a:gd name="connsiteX7" fmla="*/ 0 w 1408112"/>
                <a:gd name="connsiteY7" fmla="*/ 1687513 h 1687513"/>
                <a:gd name="connsiteX8" fmla="*/ 0 w 1408112"/>
                <a:gd name="connsiteY8" fmla="*/ 0 h 1687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8112" h="1687513">
                  <a:moveTo>
                    <a:pt x="0" y="0"/>
                  </a:moveTo>
                  <a:lnTo>
                    <a:pt x="60577" y="0"/>
                  </a:lnTo>
                  <a:lnTo>
                    <a:pt x="60577" y="1626936"/>
                  </a:lnTo>
                  <a:lnTo>
                    <a:pt x="1347535" y="1626936"/>
                  </a:lnTo>
                  <a:lnTo>
                    <a:pt x="1347535" y="0"/>
                  </a:lnTo>
                  <a:lnTo>
                    <a:pt x="1408112" y="0"/>
                  </a:lnTo>
                  <a:lnTo>
                    <a:pt x="1408112" y="1687513"/>
                  </a:lnTo>
                  <a:lnTo>
                    <a:pt x="0" y="1687513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1143001" y="687388"/>
              <a:ext cx="1408112" cy="2119313"/>
            </a:xfrm>
            <a:custGeom>
              <a:avLst/>
              <a:gdLst>
                <a:gd name="connsiteX0" fmla="*/ 0 w 1408112"/>
                <a:gd name="connsiteY0" fmla="*/ 0 h 2119313"/>
                <a:gd name="connsiteX1" fmla="*/ 1408112 w 1408112"/>
                <a:gd name="connsiteY1" fmla="*/ 0 h 2119313"/>
                <a:gd name="connsiteX2" fmla="*/ 1408112 w 1408112"/>
                <a:gd name="connsiteY2" fmla="*/ 2119313 h 2119313"/>
                <a:gd name="connsiteX3" fmla="*/ 1347535 w 1408112"/>
                <a:gd name="connsiteY3" fmla="*/ 2119313 h 2119313"/>
                <a:gd name="connsiteX4" fmla="*/ 1347535 w 1408112"/>
                <a:gd name="connsiteY4" fmla="*/ 60577 h 2119313"/>
                <a:gd name="connsiteX5" fmla="*/ 60577 w 1408112"/>
                <a:gd name="connsiteY5" fmla="*/ 60577 h 2119313"/>
                <a:gd name="connsiteX6" fmla="*/ 60577 w 1408112"/>
                <a:gd name="connsiteY6" fmla="*/ 2119313 h 2119313"/>
                <a:gd name="connsiteX7" fmla="*/ 0 w 1408112"/>
                <a:gd name="connsiteY7" fmla="*/ 2119313 h 2119313"/>
                <a:gd name="connsiteX8" fmla="*/ 0 w 1408112"/>
                <a:gd name="connsiteY8" fmla="*/ 0 h 211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8112" h="2119313">
                  <a:moveTo>
                    <a:pt x="0" y="0"/>
                  </a:moveTo>
                  <a:lnTo>
                    <a:pt x="1408112" y="0"/>
                  </a:lnTo>
                  <a:lnTo>
                    <a:pt x="1408112" y="2119313"/>
                  </a:lnTo>
                  <a:lnTo>
                    <a:pt x="1347535" y="2119313"/>
                  </a:lnTo>
                  <a:lnTo>
                    <a:pt x="1347535" y="60577"/>
                  </a:lnTo>
                  <a:lnTo>
                    <a:pt x="60577" y="60577"/>
                  </a:lnTo>
                  <a:lnTo>
                    <a:pt x="60577" y="2119313"/>
                  </a:lnTo>
                  <a:lnTo>
                    <a:pt x="0" y="21193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 rot="5400000">
              <a:off x="6648" y="2115578"/>
              <a:ext cx="3680816" cy="92333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5400" dirty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CONTENTS</a:t>
              </a:r>
              <a:endParaRPr lang="zh-CN" altLang="en-US" sz="5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08432" y="1524238"/>
            <a:ext cx="1866768" cy="2163227"/>
            <a:chOff x="2908432" y="1524238"/>
            <a:chExt cx="1866768" cy="2163227"/>
          </a:xfrm>
        </p:grpSpPr>
        <p:sp>
          <p:nvSpPr>
            <p:cNvPr id="17" name="文本框 16"/>
            <p:cNvSpPr txBox="1"/>
            <p:nvPr/>
          </p:nvSpPr>
          <p:spPr>
            <a:xfrm>
              <a:off x="2908432" y="3225800"/>
              <a:ext cx="18667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项目介绍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图文框 5"/>
            <p:cNvSpPr/>
            <p:nvPr/>
          </p:nvSpPr>
          <p:spPr>
            <a:xfrm>
              <a:off x="3305360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flipV="1">
              <a:off x="3715828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305360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093361" y="1524238"/>
            <a:ext cx="1866768" cy="2161937"/>
            <a:chOff x="5093361" y="1524238"/>
            <a:chExt cx="1866768" cy="2161937"/>
          </a:xfrm>
        </p:grpSpPr>
        <p:sp>
          <p:nvSpPr>
            <p:cNvPr id="18" name="文本框 17"/>
            <p:cNvSpPr txBox="1"/>
            <p:nvPr/>
          </p:nvSpPr>
          <p:spPr>
            <a:xfrm>
              <a:off x="5093361" y="3225800"/>
              <a:ext cx="1866768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可行性分析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39" name="图文框 38"/>
            <p:cNvSpPr/>
            <p:nvPr/>
          </p:nvSpPr>
          <p:spPr>
            <a:xfrm>
              <a:off x="5490289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 flipV="1">
              <a:off x="5898111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490289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278290" y="1524238"/>
            <a:ext cx="1866768" cy="2161937"/>
            <a:chOff x="7278290" y="1524238"/>
            <a:chExt cx="1866768" cy="2161937"/>
          </a:xfrm>
        </p:grpSpPr>
        <p:sp>
          <p:nvSpPr>
            <p:cNvPr id="28" name="文本框 27"/>
            <p:cNvSpPr txBox="1"/>
            <p:nvPr/>
          </p:nvSpPr>
          <p:spPr>
            <a:xfrm>
              <a:off x="7278290" y="3225800"/>
              <a:ext cx="1866768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需求分析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40" name="图文框 39"/>
            <p:cNvSpPr/>
            <p:nvPr/>
          </p:nvSpPr>
          <p:spPr>
            <a:xfrm>
              <a:off x="7675218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 flipV="1">
              <a:off x="8080394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7675218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509125" y="1524000"/>
            <a:ext cx="1821180" cy="2531731"/>
            <a:chOff x="9463219" y="1524238"/>
            <a:chExt cx="1866768" cy="2531398"/>
          </a:xfrm>
        </p:grpSpPr>
        <p:sp>
          <p:nvSpPr>
            <p:cNvPr id="29" name="文本框 28"/>
            <p:cNvSpPr txBox="1"/>
            <p:nvPr/>
          </p:nvSpPr>
          <p:spPr>
            <a:xfrm>
              <a:off x="9463219" y="3225800"/>
              <a:ext cx="1866768" cy="82983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sym typeface="+mn-ea"/>
                </a:rPr>
                <a:t>面向对象设计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41" name="图文框 40"/>
            <p:cNvSpPr/>
            <p:nvPr/>
          </p:nvSpPr>
          <p:spPr>
            <a:xfrm>
              <a:off x="9860147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flipV="1">
              <a:off x="10262677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9860147" y="1689894"/>
              <a:ext cx="1072912" cy="76824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介绍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îṧľïḓé"/>
          <p:cNvSpPr/>
          <p:nvPr/>
        </p:nvSpPr>
        <p:spPr>
          <a:xfrm>
            <a:off x="1088573" y="1756229"/>
            <a:ext cx="5007428" cy="2246026"/>
          </a:xfrm>
          <a:prstGeom prst="rect">
            <a:avLst/>
          </a:prstGeom>
          <a:blipFill>
            <a:blip r:embed="rId1"/>
            <a:srcRect/>
            <a:stretch>
              <a:fillRect t="-24774" b="-24496"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iṡ1ïḓé"/>
          <p:cNvSpPr/>
          <p:nvPr/>
        </p:nvSpPr>
        <p:spPr>
          <a:xfrm>
            <a:off x="6096001" y="1756229"/>
            <a:ext cx="5007428" cy="2246027"/>
          </a:xfrm>
          <a:prstGeom prst="rect">
            <a:avLst/>
          </a:prstGeom>
          <a:blipFill>
            <a:blip r:embed="rId2"/>
            <a:srcRect/>
            <a:stretch>
              <a:fillRect t="-24161" b="-23889"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5294144" y="3200400"/>
            <a:ext cx="1603714" cy="1603712"/>
            <a:chOff x="5294144" y="3200400"/>
            <a:chExt cx="1603714" cy="1603712"/>
          </a:xfrm>
        </p:grpSpPr>
        <p:sp>
          <p:nvSpPr>
            <p:cNvPr id="28" name="íšļîďé"/>
            <p:cNvSpPr/>
            <p:nvPr/>
          </p:nvSpPr>
          <p:spPr>
            <a:xfrm>
              <a:off x="5294144" y="3200400"/>
              <a:ext cx="1603714" cy="1603712"/>
            </a:xfrm>
            <a:prstGeom prst="ellipse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" name="íšļîďé"/>
            <p:cNvSpPr/>
            <p:nvPr/>
          </p:nvSpPr>
          <p:spPr>
            <a:xfrm>
              <a:off x="5700545" y="3614509"/>
              <a:ext cx="790912" cy="775491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088390" y="4208145"/>
            <a:ext cx="10233025" cy="2551567"/>
            <a:chOff x="1541719" y="2349127"/>
            <a:chExt cx="3353059" cy="1110320"/>
          </a:xfrm>
        </p:grpSpPr>
        <p:sp>
          <p:nvSpPr>
            <p:cNvPr id="18" name="文本框 17"/>
            <p:cNvSpPr txBox="1"/>
            <p:nvPr/>
          </p:nvSpPr>
          <p:spPr>
            <a:xfrm>
              <a:off x="1541719" y="2349127"/>
              <a:ext cx="502075" cy="28074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概述</a:t>
              </a:r>
              <a:endPara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541719" y="2687681"/>
              <a:ext cx="3353059" cy="77176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2400">
                  <a:sym typeface="+mn-ea"/>
                </a:rPr>
                <a:t>在校的很多学生在出行时可能有相同的出发地与目的地，如果这些学生出行时能够一起拼车，更好地利用交通资源，提高运输效率，一般同学在有意愿拼车时会选择去</a:t>
              </a:r>
              <a:r>
                <a:rPr lang="en-US" altLang="zh-CN" sz="2400">
                  <a:sym typeface="+mn-ea"/>
                </a:rPr>
                <a:t>qq</a:t>
              </a:r>
              <a:r>
                <a:rPr lang="zh-CN" altLang="en-US" sz="2400">
                  <a:sym typeface="+mn-ea"/>
                </a:rPr>
                <a:t>群或其他社交媒体上发帖询问，但这样往往低效的，且限制较多。</a:t>
              </a: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  <a:sym typeface="+mn-ea"/>
              </a:endParaRPr>
            </a:p>
          </p:txBody>
        </p:sp>
      </p:grpSp>
      <p:sp>
        <p:nvSpPr>
          <p:cNvPr id="13" name="任意多边形: 形状 12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4" name="任意多边形: 形状 13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01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23" name="文本框 22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项目介绍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可行性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分析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02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8" grpId="0" bldLvl="0" animBg="1"/>
      <p:bldP spid="3" grpId="0" bldLvl="0" animBg="1"/>
      <p:bldP spid="2" grpId="0" bldLvl="0" animBg="1"/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74712" y="1483721"/>
            <a:ext cx="5221287" cy="4825004"/>
          </a:xfrm>
          <a:prstGeom prst="rect">
            <a:avLst/>
          </a:prstGeom>
          <a:blipFill>
            <a:blip r:embed="rId1"/>
            <a:srcRect/>
            <a:stretch>
              <a:fillRect l="-34778" r="-3463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任意多边形: 形状 26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8" name="任意多边形: 形状 27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19285" y="366875"/>
            <a:ext cx="92374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02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31" name="文本框 30"/>
            <p:cNvSpPr txBox="1"/>
            <p:nvPr/>
          </p:nvSpPr>
          <p:spPr>
            <a:xfrm>
              <a:off x="7318011" y="1456480"/>
              <a:ext cx="30276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可行性研究分析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" name="内容占位符 2"/>
          <p:cNvSpPr>
            <a:spLocks noGrp="1"/>
          </p:cNvSpPr>
          <p:nvPr/>
        </p:nvSpPr>
        <p:spPr>
          <a:xfrm>
            <a:off x="6345555" y="720725"/>
            <a:ext cx="4895850" cy="43516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/>
              <a:t>问题定义：创建一个系统，使得有共同出行需求的人可以一起预约拼车，提高交通运输效率，降低出行成本，使信息交互更加高效，专一。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技术可行性：组员曾经合作开发过项目，有着丰富的编程经验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经济可行性：预计</a:t>
            </a:r>
            <a:r>
              <a:rPr lang="en-US" altLang="zh-CN" sz="2400"/>
              <a:t>4</a:t>
            </a:r>
            <a:r>
              <a:rPr lang="zh-CN" altLang="en-US" sz="2400"/>
              <a:t>个人，</a:t>
            </a:r>
            <a:r>
              <a:rPr lang="en-US" altLang="zh-CN" sz="2400"/>
              <a:t>8</a:t>
            </a:r>
            <a:r>
              <a:rPr lang="zh-CN" altLang="en-US" sz="2400"/>
              <a:t>周时间进行开发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操作可行性：通过qq群宣传，雇人地推，发展用户群体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需求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分析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03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3987799" y="1831022"/>
            <a:ext cx="4216402" cy="4216402"/>
            <a:chOff x="3987799" y="1846262"/>
            <a:chExt cx="4216402" cy="4216402"/>
          </a:xfrm>
        </p:grpSpPr>
        <p:sp>
          <p:nvSpPr>
            <p:cNvPr id="4" name="íṣlíḑè"/>
            <p:cNvSpPr/>
            <p:nvPr/>
          </p:nvSpPr>
          <p:spPr bwMode="auto">
            <a:xfrm>
              <a:off x="5076394" y="2934856"/>
              <a:ext cx="2039213" cy="203921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9050">
              <a:noFill/>
              <a:rou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</a:p>
          </p:txBody>
        </p:sp>
        <p:sp>
          <p:nvSpPr>
            <p:cNvPr id="5" name="îṩľïḍe"/>
            <p:cNvSpPr/>
            <p:nvPr/>
          </p:nvSpPr>
          <p:spPr bwMode="auto">
            <a:xfrm rot="2700000">
              <a:off x="3987799" y="2546069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6" name="îṩļïḍè"/>
            <p:cNvSpPr/>
            <p:nvPr/>
          </p:nvSpPr>
          <p:spPr bwMode="auto">
            <a:xfrm rot="18900000" flipH="1">
              <a:off x="6448320" y="2546069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" name="îŝḷïdê"/>
            <p:cNvSpPr/>
            <p:nvPr/>
          </p:nvSpPr>
          <p:spPr bwMode="auto">
            <a:xfrm rot="18900000" flipH="1">
              <a:off x="3987799" y="5006590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8" name="íSḷîḑè"/>
            <p:cNvSpPr/>
            <p:nvPr/>
          </p:nvSpPr>
          <p:spPr bwMode="auto">
            <a:xfrm rot="2700000">
              <a:off x="6448320" y="5006590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9" name="ïsḻiḓe"/>
            <p:cNvSpPr/>
            <p:nvPr/>
          </p:nvSpPr>
          <p:spPr bwMode="auto">
            <a:xfrm>
              <a:off x="5427020" y="3275747"/>
              <a:ext cx="1357432" cy="1357432"/>
            </a:xfrm>
            <a:prstGeom prst="ellipse">
              <a:avLst/>
            </a:prstGeom>
            <a:blipFill>
              <a:blip r:embed="rId1"/>
              <a:srcRect/>
              <a:stretch>
                <a:fillRect l="-25531" r="-25057"/>
              </a:stretch>
            </a:blipFill>
            <a:ln w="19050">
              <a:solidFill>
                <a:schemeClr val="bg1"/>
              </a:solidFill>
              <a:round/>
            </a:ln>
          </p:spPr>
          <p:txBody>
            <a:bodyPr vert="horz" wrap="none" lIns="91440" tIns="45720" rIns="91440" bIns="45720" anchor="ctr" anchorCtr="1" compatLnSpc="1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805815" y="1691005"/>
            <a:ext cx="3143885" cy="25469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zh-CN" altLang="en-US" sz="2800">
                <a:sym typeface="+mn-ea"/>
              </a:rPr>
              <a:t>使用户可以线上下单，预约司机，将出发地，目的地，出发时间，等信息写入订单。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05815" y="4618355"/>
            <a:ext cx="2887345" cy="20561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zh-CN" altLang="en-US" sz="2800">
                <a:sym typeface="+mn-ea"/>
              </a:rPr>
              <a:t>用户和司机都需要登录注册，用户可付费称为</a:t>
            </a:r>
            <a:r>
              <a:rPr lang="en-US" altLang="zh-CN" sz="2800">
                <a:sym typeface="+mn-ea"/>
              </a:rPr>
              <a:t>vip</a:t>
            </a:r>
            <a:r>
              <a:rPr lang="zh-CN" altLang="en-US" sz="2800">
                <a:sym typeface="+mn-ea"/>
              </a:rPr>
              <a:t>用户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191500" y="1176020"/>
            <a:ext cx="3778885" cy="25469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>
              <a:lnSpc>
                <a:spcPct val="114000"/>
              </a:lnSpc>
            </a:pPr>
            <a:r>
              <a:rPr lang="zh-CN" altLang="en-US" sz="2800">
                <a:sym typeface="+mn-ea"/>
              </a:rPr>
              <a:t>预约的订单可以选择是否被其他用户可以查看到，司机可查看订单并接单。</a:t>
            </a:r>
            <a:endParaRPr lang="zh-CN" altLang="en-US" sz="2800"/>
          </a:p>
          <a:p>
            <a:pPr algn="r">
              <a:lnSpc>
                <a:spcPct val="114000"/>
              </a:lnSpc>
            </a:pP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191500" y="3650615"/>
            <a:ext cx="3266440" cy="3038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>
              <a:lnSpc>
                <a:spcPct val="114000"/>
              </a:lnSpc>
            </a:pPr>
            <a:r>
              <a:rPr lang="zh-CN" altLang="en-US" sz="2800">
                <a:sym typeface="+mn-ea"/>
              </a:rPr>
              <a:t>用户可将订单分享给所有其他用户，如果有一起拼车用户则每个用户获得红包现。</a:t>
            </a:r>
            <a:endParaRPr lang="zh-CN" altLang="en-US" sz="2800"/>
          </a:p>
          <a:p>
            <a:pPr algn="r">
              <a:lnSpc>
                <a:spcPct val="114000"/>
              </a:lnSpc>
            </a:pP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1" name="任意多边形: 形状 20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2" name="任意多边形: 形状 21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19285" y="366875"/>
            <a:ext cx="92374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25" name="文本框 24"/>
            <p:cNvSpPr txBox="1"/>
            <p:nvPr/>
          </p:nvSpPr>
          <p:spPr>
            <a:xfrm>
              <a:off x="7318011" y="1456480"/>
              <a:ext cx="18084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需求分析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TABLE_BEAUTIFY" val="smartTable{5d4d0c7c-049f-492d-9535-556722f424fa}"/>
</p:tagLst>
</file>

<file path=ppt/tags/tag2.xml><?xml version="1.0" encoding="utf-8"?>
<p:tagLst xmlns:p="http://schemas.openxmlformats.org/presentationml/2006/main">
  <p:tag name="KSO_WM_UNIT_TABLE_BEAUTIFY" val="smartTable{5d4d0c7c-049f-492d-9535-556722f424fa}"/>
</p:tagLst>
</file>

<file path=ppt/tags/tag3.xml><?xml version="1.0" encoding="utf-8"?>
<p:tagLst xmlns:p="http://schemas.openxmlformats.org/presentationml/2006/main">
  <p:tag name="KSO_WM_UNIT_TABLE_BEAUTIFY" val="smartTable{5d4d0c7c-049f-492d-9535-556722f424fa}"/>
</p:tagLst>
</file>

<file path=ppt/tags/tag4.xml><?xml version="1.0" encoding="utf-8"?>
<p:tagLst xmlns:p="http://schemas.openxmlformats.org/presentationml/2006/main">
  <p:tag name="KSO_WM_UNIT_TABLE_BEAUTIFY" val="smartTable{5d4d0c7c-049f-492d-9535-556722f424fa}"/>
</p:tagLst>
</file>

<file path=ppt/tags/tag5.xml><?xml version="1.0" encoding="utf-8"?>
<p:tagLst xmlns:p="http://schemas.openxmlformats.org/presentationml/2006/main">
  <p:tag name="KSO_WM_UNIT_TABLE_BEAUTIFY" val="smartTable{5d4d0c7c-049f-492d-9535-556722f424fa}"/>
</p:tagLst>
</file>

<file path=ppt/tags/tag6.xml><?xml version="1.0" encoding="utf-8"?>
<p:tagLst xmlns:p="http://schemas.openxmlformats.org/presentationml/2006/main">
  <p:tag name="KSO_WM_UNIT_TABLE_BEAUTIFY" val="smartTable{6ab5a92c-ea16-4eae-8ac1-19a897bf12fe}"/>
</p:tagLst>
</file>

<file path=ppt/tags/tag7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3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A89E"/>
      </a:accent1>
      <a:accent2>
        <a:srgbClr val="0C2834"/>
      </a:accent2>
      <a:accent3>
        <a:srgbClr val="01A89E"/>
      </a:accent3>
      <a:accent4>
        <a:srgbClr val="0C2834"/>
      </a:accent4>
      <a:accent5>
        <a:srgbClr val="01A89E"/>
      </a:accent5>
      <a:accent6>
        <a:srgbClr val="0C2834"/>
      </a:accent6>
      <a:hlink>
        <a:srgbClr val="01A89E"/>
      </a:hlink>
      <a:folHlink>
        <a:srgbClr val="01A89E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0</TotalTime>
  <Words>3141</Words>
  <Application>WPS 演示</Application>
  <PresentationFormat>宽屏</PresentationFormat>
  <Paragraphs>519</Paragraphs>
  <Slides>22</Slides>
  <Notes>27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Century Gothic</vt:lpstr>
      <vt:lpstr>Arial Unicode MS</vt:lpstr>
      <vt:lpstr>等线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啦啦啦啦</cp:lastModifiedBy>
  <cp:revision>58</cp:revision>
  <dcterms:created xsi:type="dcterms:W3CDTF">2017-08-18T03:02:00Z</dcterms:created>
  <dcterms:modified xsi:type="dcterms:W3CDTF">2020-10-28T14:34:03Z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